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handoutMasterIdLst>
    <p:handoutMasterId r:id="rId49"/>
  </p:handoutMasterIdLst>
  <p:sldIdLst>
    <p:sldId id="257" r:id="rId2"/>
    <p:sldId id="261" r:id="rId3"/>
    <p:sldId id="259" r:id="rId4"/>
    <p:sldId id="306" r:id="rId5"/>
    <p:sldId id="262" r:id="rId6"/>
    <p:sldId id="277" r:id="rId7"/>
    <p:sldId id="307" r:id="rId8"/>
    <p:sldId id="263" r:id="rId9"/>
    <p:sldId id="321" r:id="rId10"/>
    <p:sldId id="322" r:id="rId11"/>
    <p:sldId id="323" r:id="rId12"/>
    <p:sldId id="357" r:id="rId13"/>
    <p:sldId id="325" r:id="rId14"/>
    <p:sldId id="326" r:id="rId15"/>
    <p:sldId id="327" r:id="rId16"/>
    <p:sldId id="328" r:id="rId17"/>
    <p:sldId id="329" r:id="rId18"/>
    <p:sldId id="330" r:id="rId19"/>
    <p:sldId id="331" r:id="rId20"/>
    <p:sldId id="332" r:id="rId21"/>
    <p:sldId id="333" r:id="rId22"/>
    <p:sldId id="334" r:id="rId23"/>
    <p:sldId id="335" r:id="rId24"/>
    <p:sldId id="336" r:id="rId25"/>
    <p:sldId id="337" r:id="rId26"/>
    <p:sldId id="338" r:id="rId27"/>
    <p:sldId id="339" r:id="rId28"/>
    <p:sldId id="340" r:id="rId29"/>
    <p:sldId id="341" r:id="rId30"/>
    <p:sldId id="342" r:id="rId31"/>
    <p:sldId id="343" r:id="rId32"/>
    <p:sldId id="344" r:id="rId33"/>
    <p:sldId id="345" r:id="rId34"/>
    <p:sldId id="346" r:id="rId35"/>
    <p:sldId id="347" r:id="rId36"/>
    <p:sldId id="348" r:id="rId37"/>
    <p:sldId id="349" r:id="rId38"/>
    <p:sldId id="350" r:id="rId39"/>
    <p:sldId id="351" r:id="rId40"/>
    <p:sldId id="352" r:id="rId41"/>
    <p:sldId id="353" r:id="rId42"/>
    <p:sldId id="354" r:id="rId43"/>
    <p:sldId id="355" r:id="rId44"/>
    <p:sldId id="356" r:id="rId45"/>
    <p:sldId id="358" r:id="rId46"/>
    <p:sldId id="320" r:id="rId47"/>
    <p:sldId id="276" r:id="rId4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C2C84"/>
    <a:srgbClr val="333399"/>
    <a:srgbClr val="66CCFF"/>
    <a:srgbClr val="FFFF66"/>
    <a:srgbClr val="FFFF00"/>
    <a:srgbClr val="FF9900"/>
    <a:srgbClr val="21216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71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1578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dirty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dirty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dirty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4D5899DC-D87D-43E6-BA70-028EAB8525A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639DFE-F540-4910-B29B-2E33B95BB1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0D0FC-623D-46A8-B55D-9EEAE3E681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38900" y="609600"/>
            <a:ext cx="20193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609600"/>
            <a:ext cx="59055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7F6A1A-CEA4-455A-ABAD-660902F79B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9050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343400" y="19050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81000" y="4038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43400" y="4038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5AD413-E194-4EEF-9AEE-6537D584EF6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30DD77-9850-4553-A177-04468387D8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00EDF-43A9-4134-8F2E-FCE5822B4B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434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4CC7FE-9046-4DCC-9E42-2703046DDED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4068B3-D1E4-4FF7-9EB5-7885A9FF17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28409A-3982-48CA-B2E8-C903ABBC67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A32430-9DFB-4FCB-952B-A3771B1A7B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25E87-7E41-423B-AB74-3DA4277EC1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DF9CA-EE86-4534-96BA-3030AF2E2D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dirty="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 dirty="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BBDBAE75-68A8-4346-96A0-B5E97C214D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" Target="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4.wav"/><Relationship Id="rId6" Type="http://schemas.openxmlformats.org/officeDocument/2006/relationships/image" Target="../media/image1.png"/><Relationship Id="rId5" Type="http://schemas.openxmlformats.org/officeDocument/2006/relationships/image" Target="../media/image4.wmf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6" Type="http://schemas.openxmlformats.org/officeDocument/2006/relationships/image" Target="../media/image1.png"/><Relationship Id="rId5" Type="http://schemas.openxmlformats.org/officeDocument/2006/relationships/slide" Target="slide14.xml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" Target="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4.wav"/><Relationship Id="rId6" Type="http://schemas.openxmlformats.org/officeDocument/2006/relationships/image" Target="../media/image1.png"/><Relationship Id="rId5" Type="http://schemas.openxmlformats.org/officeDocument/2006/relationships/image" Target="../media/image4.wmf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6" Type="http://schemas.openxmlformats.org/officeDocument/2006/relationships/image" Target="../media/image1.png"/><Relationship Id="rId5" Type="http://schemas.openxmlformats.org/officeDocument/2006/relationships/slide" Target="slide17.xml"/><Relationship Id="rId4" Type="http://schemas.openxmlformats.org/officeDocument/2006/relationships/slide" Target="slide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" Target="slide15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4.wav"/><Relationship Id="rId6" Type="http://schemas.openxmlformats.org/officeDocument/2006/relationships/image" Target="../media/image1.png"/><Relationship Id="rId5" Type="http://schemas.openxmlformats.org/officeDocument/2006/relationships/image" Target="../media/image4.wmf"/><Relationship Id="rId4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6.png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6" Type="http://schemas.openxmlformats.org/officeDocument/2006/relationships/image" Target="../media/image1.png"/><Relationship Id="rId5" Type="http://schemas.openxmlformats.org/officeDocument/2006/relationships/slide" Target="slide19.xml"/><Relationship Id="rId4" Type="http://schemas.openxmlformats.org/officeDocument/2006/relationships/slide" Target="slide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" Target="slide1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1.xml"/><Relationship Id="rId13" Type="http://schemas.openxmlformats.org/officeDocument/2006/relationships/slide" Target="slide36.xml"/><Relationship Id="rId3" Type="http://schemas.openxmlformats.org/officeDocument/2006/relationships/slide" Target="slide6.xml"/><Relationship Id="rId7" Type="http://schemas.openxmlformats.org/officeDocument/2006/relationships/slide" Target="slide18.xml"/><Relationship Id="rId12" Type="http://schemas.openxmlformats.org/officeDocument/2006/relationships/slide" Target="slide33.xml"/><Relationship Id="rId2" Type="http://schemas.openxmlformats.org/officeDocument/2006/relationships/slide" Target="slide3.xml"/><Relationship Id="rId16" Type="http://schemas.openxmlformats.org/officeDocument/2006/relationships/slide" Target="slide4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5.xml"/><Relationship Id="rId11" Type="http://schemas.openxmlformats.org/officeDocument/2006/relationships/slide" Target="slide30.xml"/><Relationship Id="rId5" Type="http://schemas.openxmlformats.org/officeDocument/2006/relationships/slide" Target="slide12.xml"/><Relationship Id="rId15" Type="http://schemas.openxmlformats.org/officeDocument/2006/relationships/slide" Target="slide42.xml"/><Relationship Id="rId10" Type="http://schemas.openxmlformats.org/officeDocument/2006/relationships/slide" Target="slide27.xml"/><Relationship Id="rId4" Type="http://schemas.openxmlformats.org/officeDocument/2006/relationships/slide" Target="slide9.xml"/><Relationship Id="rId9" Type="http://schemas.openxmlformats.org/officeDocument/2006/relationships/slide" Target="slide24.xml"/><Relationship Id="rId14" Type="http://schemas.openxmlformats.org/officeDocument/2006/relationships/slide" Target="slide3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4.wav"/><Relationship Id="rId6" Type="http://schemas.openxmlformats.org/officeDocument/2006/relationships/image" Target="../media/image1.png"/><Relationship Id="rId5" Type="http://schemas.openxmlformats.org/officeDocument/2006/relationships/image" Target="../media/image4.wmf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6.png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6" Type="http://schemas.openxmlformats.org/officeDocument/2006/relationships/image" Target="../media/image1.png"/><Relationship Id="rId5" Type="http://schemas.openxmlformats.org/officeDocument/2006/relationships/slide" Target="slide23.xml"/><Relationship Id="rId4" Type="http://schemas.openxmlformats.org/officeDocument/2006/relationships/slide" Target="slide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" Target="slide21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4.wav"/><Relationship Id="rId6" Type="http://schemas.openxmlformats.org/officeDocument/2006/relationships/image" Target="../media/image1.png"/><Relationship Id="rId5" Type="http://schemas.openxmlformats.org/officeDocument/2006/relationships/image" Target="../media/image4.wmf"/><Relationship Id="rId4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6" Type="http://schemas.openxmlformats.org/officeDocument/2006/relationships/image" Target="../media/image1.png"/><Relationship Id="rId5" Type="http://schemas.openxmlformats.org/officeDocument/2006/relationships/slide" Target="slide25.xml"/><Relationship Id="rId4" Type="http://schemas.openxmlformats.org/officeDocument/2006/relationships/slide" Target="slide2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4.wav"/><Relationship Id="rId6" Type="http://schemas.openxmlformats.org/officeDocument/2006/relationships/image" Target="../media/image1.png"/><Relationship Id="rId5" Type="http://schemas.openxmlformats.org/officeDocument/2006/relationships/image" Target="../media/image4.wmf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6" Type="http://schemas.openxmlformats.org/officeDocument/2006/relationships/slide" Target="slide29.xml"/><Relationship Id="rId5" Type="http://schemas.openxmlformats.org/officeDocument/2006/relationships/slide" Target="slide28.xml"/><Relationship Id="rId4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" Target="slide27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4.wav"/><Relationship Id="rId6" Type="http://schemas.openxmlformats.org/officeDocument/2006/relationships/image" Target="../media/image1.png"/><Relationship Id="rId5" Type="http://schemas.openxmlformats.org/officeDocument/2006/relationships/image" Target="../media/image4.wmf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6" Type="http://schemas.openxmlformats.org/officeDocument/2006/relationships/image" Target="../media/image1.png"/><Relationship Id="rId5" Type="http://schemas.openxmlformats.org/officeDocument/2006/relationships/slide" Target="slide4.xml"/><Relationship Id="rId4" Type="http://schemas.openxmlformats.org/officeDocument/2006/relationships/slide" Target="slide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6" Type="http://schemas.openxmlformats.org/officeDocument/2006/relationships/image" Target="../media/image1.png"/><Relationship Id="rId5" Type="http://schemas.openxmlformats.org/officeDocument/2006/relationships/slide" Target="slide32.xml"/><Relationship Id="rId4" Type="http://schemas.openxmlformats.org/officeDocument/2006/relationships/slide" Target="slide3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" Target="slide30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4.wav"/><Relationship Id="rId6" Type="http://schemas.openxmlformats.org/officeDocument/2006/relationships/image" Target="../media/image1.png"/><Relationship Id="rId5" Type="http://schemas.openxmlformats.org/officeDocument/2006/relationships/image" Target="../media/image4.wmf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6" Type="http://schemas.openxmlformats.org/officeDocument/2006/relationships/image" Target="../media/image1.png"/><Relationship Id="rId5" Type="http://schemas.openxmlformats.org/officeDocument/2006/relationships/slide" Target="slide34.xml"/><Relationship Id="rId4" Type="http://schemas.openxmlformats.org/officeDocument/2006/relationships/slide" Target="slide3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" Target="slide33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4.wav"/><Relationship Id="rId6" Type="http://schemas.openxmlformats.org/officeDocument/2006/relationships/image" Target="../media/image1.png"/><Relationship Id="rId5" Type="http://schemas.openxmlformats.org/officeDocument/2006/relationships/image" Target="../media/image4.wmf"/><Relationship Id="rId4" Type="http://schemas.openxmlformats.org/officeDocument/2006/relationships/slide" Target="slide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6" Type="http://schemas.openxmlformats.org/officeDocument/2006/relationships/image" Target="../media/image1.png"/><Relationship Id="rId5" Type="http://schemas.openxmlformats.org/officeDocument/2006/relationships/slide" Target="slide38.xml"/><Relationship Id="rId4" Type="http://schemas.openxmlformats.org/officeDocument/2006/relationships/slide" Target="slide3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" Target="slide36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4.wav"/><Relationship Id="rId6" Type="http://schemas.openxmlformats.org/officeDocument/2006/relationships/image" Target="../media/image1.png"/><Relationship Id="rId5" Type="http://schemas.openxmlformats.org/officeDocument/2006/relationships/image" Target="../media/image4.wmf"/><Relationship Id="rId4" Type="http://schemas.openxmlformats.org/officeDocument/2006/relationships/slide" Target="slide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6" Type="http://schemas.openxmlformats.org/officeDocument/2006/relationships/image" Target="../media/image1.png"/><Relationship Id="rId5" Type="http://schemas.openxmlformats.org/officeDocument/2006/relationships/slide" Target="slide41.xml"/><Relationship Id="rId4" Type="http://schemas.openxmlformats.org/officeDocument/2006/relationships/slide" Target="slide4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" Target="slide39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4.wav"/><Relationship Id="rId6" Type="http://schemas.openxmlformats.org/officeDocument/2006/relationships/image" Target="../media/image1.png"/><Relationship Id="rId5" Type="http://schemas.openxmlformats.org/officeDocument/2006/relationships/image" Target="../media/image4.wmf"/><Relationship Id="rId4" Type="http://schemas.openxmlformats.org/officeDocument/2006/relationships/slide" Target="slide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6" Type="http://schemas.openxmlformats.org/officeDocument/2006/relationships/image" Target="../media/image1.png"/><Relationship Id="rId5" Type="http://schemas.openxmlformats.org/officeDocument/2006/relationships/slide" Target="slide44.xml"/><Relationship Id="rId4" Type="http://schemas.openxmlformats.org/officeDocument/2006/relationships/slide" Target="slide4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" Target="slide42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4.wav"/><Relationship Id="rId6" Type="http://schemas.openxmlformats.org/officeDocument/2006/relationships/image" Target="../media/image1.png"/><Relationship Id="rId5" Type="http://schemas.openxmlformats.org/officeDocument/2006/relationships/image" Target="../media/image4.wmf"/><Relationship Id="rId4" Type="http://schemas.openxmlformats.org/officeDocument/2006/relationships/slide" Target="slide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6" Type="http://schemas.openxmlformats.org/officeDocument/2006/relationships/image" Target="../media/image1.png"/><Relationship Id="rId5" Type="http://schemas.openxmlformats.org/officeDocument/2006/relationships/slide" Target="slide47.xml"/><Relationship Id="rId4" Type="http://schemas.openxmlformats.org/officeDocument/2006/relationships/slide" Target="slide4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" Target="slide45.xm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wmf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4.wav"/><Relationship Id="rId6" Type="http://schemas.openxmlformats.org/officeDocument/2006/relationships/image" Target="../media/image1.png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6" Type="http://schemas.openxmlformats.org/officeDocument/2006/relationships/image" Target="../media/image1.png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" Target="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4.wav"/><Relationship Id="rId6" Type="http://schemas.openxmlformats.org/officeDocument/2006/relationships/image" Target="../media/image1.png"/><Relationship Id="rId5" Type="http://schemas.openxmlformats.org/officeDocument/2006/relationships/image" Target="../media/image4.wmf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6" Type="http://schemas.openxmlformats.org/officeDocument/2006/relationships/image" Target="../media/image1.png"/><Relationship Id="rId5" Type="http://schemas.openxmlformats.org/officeDocument/2006/relationships/slide" Target="slide11.xml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4" name="Picture 2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lets_play.wav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Rectangle 19"/>
          <p:cNvSpPr>
            <a:spLocks noChangeArrowheads="1"/>
          </p:cNvSpPr>
          <p:nvPr/>
        </p:nvSpPr>
        <p:spPr bwMode="auto">
          <a:xfrm>
            <a:off x="8534400" y="6400800"/>
            <a:ext cx="609600" cy="4572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5363" name="TextBox 9"/>
          <p:cNvSpPr txBox="1">
            <a:spLocks noChangeArrowheads="1"/>
          </p:cNvSpPr>
          <p:nvPr/>
        </p:nvSpPr>
        <p:spPr bwMode="auto">
          <a:xfrm>
            <a:off x="685800" y="457200"/>
            <a:ext cx="80010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4500">
                <a:solidFill>
                  <a:srgbClr val="FFFFFF"/>
                </a:solidFill>
              </a:rPr>
              <a:t>Who wants to be a Millionaire?</a:t>
            </a:r>
          </a:p>
        </p:txBody>
      </p:sp>
      <p:pic>
        <p:nvPicPr>
          <p:cNvPr id="15364" name="Picture 8" descr="MCj0282290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43200" y="1905000"/>
            <a:ext cx="3300413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 Box 9"/>
          <p:cNvSpPr txBox="1">
            <a:spLocks noChangeArrowheads="1"/>
          </p:cNvSpPr>
          <p:nvPr/>
        </p:nvSpPr>
        <p:spPr bwMode="auto">
          <a:xfrm>
            <a:off x="1143000" y="5181600"/>
            <a:ext cx="67056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4500" dirty="0" smtClean="0">
                <a:solidFill>
                  <a:srgbClr val="FFFFFF"/>
                </a:solidFill>
              </a:rPr>
              <a:t>Primary and Secondary Sources</a:t>
            </a:r>
            <a:endParaRPr lang="en-US" sz="45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694" fill="hold"/>
                                        <p:tgtEl>
                                          <p:spTgt spid="30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9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4578" name="AutoShape 3"/>
          <p:cNvSpPr>
            <a:spLocks noChangeArrowheads="1"/>
          </p:cNvSpPr>
          <p:nvPr/>
        </p:nvSpPr>
        <p:spPr bwMode="auto">
          <a:xfrm>
            <a:off x="914400" y="1676400"/>
            <a:ext cx="6858000" cy="3962400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4800" b="1">
                <a:solidFill>
                  <a:schemeClr val="accent2"/>
                </a:solidFill>
              </a:rPr>
              <a:t>INCORRECT!</a:t>
            </a:r>
          </a:p>
        </p:txBody>
      </p:sp>
      <p:sp>
        <p:nvSpPr>
          <p:cNvPr id="24579" name="Text Box 4"/>
          <p:cNvSpPr txBox="1">
            <a:spLocks noChangeArrowheads="1"/>
          </p:cNvSpPr>
          <p:nvPr/>
        </p:nvSpPr>
        <p:spPr bwMode="auto">
          <a:xfrm>
            <a:off x="3200400" y="5867400"/>
            <a:ext cx="2338388" cy="528638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b="1">
                <a:solidFill>
                  <a:srgbClr val="FFFF00"/>
                </a:solidFill>
                <a:hlinkClick r:id="rId2" action="ppaction://hlinksldjump"/>
              </a:rPr>
              <a:t>TRY AGAIN!</a:t>
            </a:r>
            <a:endParaRPr lang="en-US" sz="2800" b="1">
              <a:solidFill>
                <a:srgbClr val="FFFF00"/>
              </a:solidFill>
            </a:endParaRPr>
          </a:p>
        </p:txBody>
      </p:sp>
      <p:pic>
        <p:nvPicPr>
          <p:cNvPr id="24580" name="Picture 5" descr="j00791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304800"/>
            <a:ext cx="162083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blind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800" smtClean="0">
                <a:solidFill>
                  <a:srgbClr val="66CCFF"/>
                </a:solidFill>
              </a:rPr>
              <a:t>SCORE</a:t>
            </a:r>
          </a:p>
        </p:txBody>
      </p:sp>
      <p:sp>
        <p:nvSpPr>
          <p:cNvPr id="25602" name="Line 3"/>
          <p:cNvSpPr>
            <a:spLocks noChangeShapeType="1"/>
          </p:cNvSpPr>
          <p:nvPr/>
        </p:nvSpPr>
        <p:spPr bwMode="auto">
          <a:xfrm>
            <a:off x="1676400" y="41910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03" name="Line 4"/>
          <p:cNvSpPr>
            <a:spLocks noChangeShapeType="1"/>
          </p:cNvSpPr>
          <p:nvPr/>
        </p:nvSpPr>
        <p:spPr bwMode="auto">
          <a:xfrm>
            <a:off x="7467600" y="3429000"/>
            <a:ext cx="10668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04" name="Line 5"/>
          <p:cNvSpPr>
            <a:spLocks noChangeShapeType="1"/>
          </p:cNvSpPr>
          <p:nvPr/>
        </p:nvSpPr>
        <p:spPr bwMode="auto">
          <a:xfrm>
            <a:off x="1676400" y="28194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05" name="Line 6"/>
          <p:cNvSpPr>
            <a:spLocks noChangeShapeType="1"/>
          </p:cNvSpPr>
          <p:nvPr/>
        </p:nvSpPr>
        <p:spPr bwMode="auto">
          <a:xfrm>
            <a:off x="304800" y="3505200"/>
            <a:ext cx="914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06" name="Line 7"/>
          <p:cNvSpPr>
            <a:spLocks noChangeShapeType="1"/>
          </p:cNvSpPr>
          <p:nvPr/>
        </p:nvSpPr>
        <p:spPr bwMode="auto">
          <a:xfrm flipH="1">
            <a:off x="1219200" y="28194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07" name="Line 8"/>
          <p:cNvSpPr>
            <a:spLocks noChangeShapeType="1"/>
          </p:cNvSpPr>
          <p:nvPr/>
        </p:nvSpPr>
        <p:spPr bwMode="auto">
          <a:xfrm>
            <a:off x="1219200" y="35052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08" name="Line 9"/>
          <p:cNvSpPr>
            <a:spLocks noChangeShapeType="1"/>
          </p:cNvSpPr>
          <p:nvPr/>
        </p:nvSpPr>
        <p:spPr bwMode="auto">
          <a:xfrm>
            <a:off x="7010400" y="2819400"/>
            <a:ext cx="457200" cy="609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09" name="Line 10"/>
          <p:cNvSpPr>
            <a:spLocks noChangeShapeType="1"/>
          </p:cNvSpPr>
          <p:nvPr/>
        </p:nvSpPr>
        <p:spPr bwMode="auto">
          <a:xfrm flipV="1">
            <a:off x="7010400" y="3429000"/>
            <a:ext cx="457200" cy="7620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10" name="Text Box 11"/>
          <p:cNvSpPr txBox="1">
            <a:spLocks noChangeArrowheads="1"/>
          </p:cNvSpPr>
          <p:nvPr/>
        </p:nvSpPr>
        <p:spPr bwMode="auto">
          <a:xfrm>
            <a:off x="3581400" y="3048000"/>
            <a:ext cx="14160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4800" b="1">
                <a:solidFill>
                  <a:srgbClr val="FFFF00"/>
                </a:solidFill>
              </a:rPr>
              <a:t>$100</a:t>
            </a:r>
          </a:p>
        </p:txBody>
      </p:sp>
      <p:pic>
        <p:nvPicPr>
          <p:cNvPr id="25611" name="Picture 12" descr="bd04896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4495800"/>
            <a:ext cx="3505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2" name="Picture 13" descr="bs00770_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4648200"/>
            <a:ext cx="2362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3" name="Text Box 14"/>
          <p:cNvSpPr txBox="1">
            <a:spLocks noChangeArrowheads="1"/>
          </p:cNvSpPr>
          <p:nvPr/>
        </p:nvSpPr>
        <p:spPr bwMode="auto">
          <a:xfrm>
            <a:off x="2052638" y="4724400"/>
            <a:ext cx="3406775" cy="83185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>
                <a:solidFill>
                  <a:srgbClr val="FFFFFF"/>
                </a:solidFill>
              </a:rPr>
              <a:t>Click on the money bag </a:t>
            </a:r>
          </a:p>
          <a:p>
            <a:pPr algn="ctr" eaLnBrk="0" hangingPunct="0"/>
            <a:r>
              <a:rPr lang="en-US">
                <a:solidFill>
                  <a:srgbClr val="FFFFFF"/>
                </a:solidFill>
              </a:rPr>
              <a:t>to return to the scoreboard</a:t>
            </a:r>
          </a:p>
        </p:txBody>
      </p:sp>
      <p:sp>
        <p:nvSpPr>
          <p:cNvPr id="25614" name="AutoShape 15"/>
          <p:cNvSpPr>
            <a:spLocks noChangeArrowheads="1"/>
          </p:cNvSpPr>
          <p:nvPr/>
        </p:nvSpPr>
        <p:spPr bwMode="auto">
          <a:xfrm>
            <a:off x="0" y="228600"/>
            <a:ext cx="2819400" cy="259080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3200" b="1">
                <a:solidFill>
                  <a:schemeClr val="accent2"/>
                </a:solidFill>
              </a:rPr>
              <a:t>Correct!</a:t>
            </a:r>
          </a:p>
        </p:txBody>
      </p:sp>
      <p:pic>
        <p:nvPicPr>
          <p:cNvPr id="77840" name="Picture 1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n00497a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5867400" y="6248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6" name="Text Box 17"/>
          <p:cNvSpPr txBox="1">
            <a:spLocks noChangeArrowheads="1"/>
          </p:cNvSpPr>
          <p:nvPr/>
        </p:nvSpPr>
        <p:spPr bwMode="auto">
          <a:xfrm>
            <a:off x="5715000" y="61722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 advClick="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3" fill="hold"/>
                                        <p:tgtEl>
                                          <p:spTgt spid="778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7840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AutoShape 2"/>
          <p:cNvSpPr>
            <a:spLocks noChangeArrowheads="1"/>
          </p:cNvSpPr>
          <p:nvPr/>
        </p:nvSpPr>
        <p:spPr bwMode="auto">
          <a:xfrm>
            <a:off x="457200" y="457200"/>
            <a:ext cx="8001000" cy="20574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26626" name="AutoShape 3"/>
          <p:cNvSpPr>
            <a:spLocks noChangeArrowheads="1"/>
          </p:cNvSpPr>
          <p:nvPr/>
        </p:nvSpPr>
        <p:spPr bwMode="auto">
          <a:xfrm>
            <a:off x="304800" y="31242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26627" name="AutoShape 4"/>
          <p:cNvSpPr>
            <a:spLocks noChangeArrowheads="1"/>
          </p:cNvSpPr>
          <p:nvPr/>
        </p:nvSpPr>
        <p:spPr bwMode="auto">
          <a:xfrm>
            <a:off x="4876800" y="3200400"/>
            <a:ext cx="39624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26628" name="AutoShape 5"/>
          <p:cNvSpPr>
            <a:spLocks noChangeArrowheads="1"/>
          </p:cNvSpPr>
          <p:nvPr/>
        </p:nvSpPr>
        <p:spPr bwMode="auto">
          <a:xfrm>
            <a:off x="3048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26629" name="AutoShape 6"/>
          <p:cNvSpPr>
            <a:spLocks noChangeArrowheads="1"/>
          </p:cNvSpPr>
          <p:nvPr/>
        </p:nvSpPr>
        <p:spPr bwMode="auto">
          <a:xfrm>
            <a:off x="49530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26630" name="Line 7"/>
          <p:cNvSpPr>
            <a:spLocks noChangeShapeType="1"/>
          </p:cNvSpPr>
          <p:nvPr/>
        </p:nvSpPr>
        <p:spPr bwMode="auto">
          <a:xfrm flipH="1">
            <a:off x="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1" name="Line 8"/>
          <p:cNvSpPr>
            <a:spLocks noChangeShapeType="1"/>
          </p:cNvSpPr>
          <p:nvPr/>
        </p:nvSpPr>
        <p:spPr bwMode="auto">
          <a:xfrm flipH="1">
            <a:off x="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2" name="Line 9"/>
          <p:cNvSpPr>
            <a:spLocks noChangeShapeType="1"/>
          </p:cNvSpPr>
          <p:nvPr/>
        </p:nvSpPr>
        <p:spPr bwMode="auto">
          <a:xfrm>
            <a:off x="4191000" y="36576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3" name="Line 10"/>
          <p:cNvSpPr>
            <a:spLocks noChangeShapeType="1"/>
          </p:cNvSpPr>
          <p:nvPr/>
        </p:nvSpPr>
        <p:spPr bwMode="auto">
          <a:xfrm>
            <a:off x="4191000" y="5410200"/>
            <a:ext cx="7620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4" name="Line 11"/>
          <p:cNvSpPr>
            <a:spLocks noChangeShapeType="1"/>
          </p:cNvSpPr>
          <p:nvPr/>
        </p:nvSpPr>
        <p:spPr bwMode="auto">
          <a:xfrm>
            <a:off x="883920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5" name="Line 12"/>
          <p:cNvSpPr>
            <a:spLocks noChangeShapeType="1"/>
          </p:cNvSpPr>
          <p:nvPr/>
        </p:nvSpPr>
        <p:spPr bwMode="auto">
          <a:xfrm>
            <a:off x="883920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702" name="Rectangle 14"/>
          <p:cNvSpPr>
            <a:spLocks noGrp="1" noChangeArrowheads="1"/>
          </p:cNvSpPr>
          <p:nvPr>
            <p:ph sz="quarter" idx="1"/>
          </p:nvPr>
        </p:nvSpPr>
        <p:spPr>
          <a:xfrm>
            <a:off x="304800" y="25146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4" action="ppaction://hlinksldjump"/>
              </a:rPr>
              <a:t>A: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sz="2000" b="1" smtClean="0">
                <a:solidFill>
                  <a:srgbClr val="FFFFFF"/>
                </a:solidFill>
              </a:rPr>
              <a:t>Barack Obama’s “Yes we Can” speech</a:t>
            </a:r>
          </a:p>
        </p:txBody>
      </p:sp>
      <p:sp>
        <p:nvSpPr>
          <p:cNvPr id="114703" name="Rectangle 15"/>
          <p:cNvSpPr>
            <a:spLocks noGrp="1" noChangeArrowheads="1"/>
          </p:cNvSpPr>
          <p:nvPr>
            <p:ph sz="quarter" idx="2"/>
          </p:nvPr>
        </p:nvSpPr>
        <p:spPr>
          <a:xfrm>
            <a:off x="4953000" y="30480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4" action="ppaction://hlinksldjump"/>
              </a:rPr>
              <a:t>B: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sz="2000" b="1" i="1" smtClean="0">
                <a:solidFill>
                  <a:srgbClr val="FFFFFF"/>
                </a:solidFill>
              </a:rPr>
              <a:t>My Life</a:t>
            </a:r>
            <a:r>
              <a:rPr lang="en-US" sz="2000" b="1" smtClean="0">
                <a:solidFill>
                  <a:srgbClr val="FFFFFF"/>
                </a:solidFill>
              </a:rPr>
              <a:t> by Golda Meir</a:t>
            </a:r>
          </a:p>
        </p:txBody>
      </p:sp>
      <p:sp>
        <p:nvSpPr>
          <p:cNvPr id="114704" name="Rectangle 16"/>
          <p:cNvSpPr>
            <a:spLocks noGrp="1" noChangeArrowheads="1"/>
          </p:cNvSpPr>
          <p:nvPr>
            <p:ph sz="quarter" idx="3"/>
          </p:nvPr>
        </p:nvSpPr>
        <p:spPr>
          <a:xfrm>
            <a:off x="304800" y="4572000"/>
            <a:ext cx="3810000" cy="21336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4" action="ppaction://hlinksldjump"/>
              </a:rPr>
              <a:t>C: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sz="2000" b="1" i="1" smtClean="0">
                <a:solidFill>
                  <a:srgbClr val="FFFFFF"/>
                </a:solidFill>
              </a:rPr>
              <a:t>Going Rogue</a:t>
            </a:r>
            <a:r>
              <a:rPr lang="en-US" sz="2000" b="1" smtClean="0">
                <a:solidFill>
                  <a:srgbClr val="FFFFFF"/>
                </a:solidFill>
              </a:rPr>
              <a:t> a memoir by Sarah Palin</a:t>
            </a:r>
            <a:endParaRPr lang="en-US" sz="2000" b="1" smtClean="0">
              <a:solidFill>
                <a:srgbClr val="FF9900"/>
              </a:solidFill>
            </a:endParaRPr>
          </a:p>
        </p:txBody>
      </p:sp>
      <p:sp>
        <p:nvSpPr>
          <p:cNvPr id="114705" name="Rectangle 17"/>
          <p:cNvSpPr>
            <a:spLocks noGrp="1" noChangeArrowheads="1"/>
          </p:cNvSpPr>
          <p:nvPr>
            <p:ph sz="quarter" idx="4"/>
          </p:nvPr>
        </p:nvSpPr>
        <p:spPr>
          <a:xfrm>
            <a:off x="4953000" y="4114800"/>
            <a:ext cx="3810000" cy="2209800"/>
          </a:xfrm>
        </p:spPr>
        <p:txBody>
          <a:bodyPr/>
          <a:lstStyle/>
          <a:p>
            <a:pPr algn="ctr">
              <a:buFontTx/>
              <a:buNone/>
            </a:pPr>
            <a:endParaRPr lang="en-US" sz="2400" smtClean="0"/>
          </a:p>
          <a:p>
            <a:pPr algn="ctr"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5" action="ppaction://hlinksldjump"/>
              </a:rPr>
              <a:t>D: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sz="2000" b="1" i="1" smtClean="0">
                <a:solidFill>
                  <a:srgbClr val="FFFFFF"/>
                </a:solidFill>
              </a:rPr>
              <a:t>History of Stephen Foster Middle School</a:t>
            </a:r>
          </a:p>
        </p:txBody>
      </p:sp>
      <p:sp>
        <p:nvSpPr>
          <p:cNvPr id="26640" name="Line 18"/>
          <p:cNvSpPr>
            <a:spLocks noChangeShapeType="1"/>
          </p:cNvSpPr>
          <p:nvPr/>
        </p:nvSpPr>
        <p:spPr bwMode="auto">
          <a:xfrm>
            <a:off x="845820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41" name="Line 19"/>
          <p:cNvSpPr>
            <a:spLocks noChangeShapeType="1"/>
          </p:cNvSpPr>
          <p:nvPr/>
        </p:nvSpPr>
        <p:spPr bwMode="auto">
          <a:xfrm flipH="1">
            <a:off x="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42" name="Text Box 20"/>
          <p:cNvSpPr txBox="1">
            <a:spLocks noChangeArrowheads="1"/>
          </p:cNvSpPr>
          <p:nvPr/>
        </p:nvSpPr>
        <p:spPr bwMode="auto">
          <a:xfrm>
            <a:off x="3505200" y="6172200"/>
            <a:ext cx="1987550" cy="461963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FFFF"/>
                </a:solidFill>
              </a:rPr>
              <a:t>$100 Question</a:t>
            </a:r>
          </a:p>
        </p:txBody>
      </p:sp>
      <p:sp>
        <p:nvSpPr>
          <p:cNvPr id="26643" name="Text Box 21"/>
          <p:cNvSpPr txBox="1">
            <a:spLocks noChangeArrowheads="1"/>
          </p:cNvSpPr>
          <p:nvPr/>
        </p:nvSpPr>
        <p:spPr bwMode="auto">
          <a:xfrm>
            <a:off x="2270125" y="2555875"/>
            <a:ext cx="501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FF00"/>
                </a:solidFill>
              </a:rPr>
              <a:t>Click on the letter of the correct answer</a:t>
            </a:r>
          </a:p>
        </p:txBody>
      </p:sp>
      <p:pic>
        <p:nvPicPr>
          <p:cNvPr id="114710" name="Picture 2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fastest_finger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45" name="Rectangle 23"/>
          <p:cNvSpPr>
            <a:spLocks noChangeArrowheads="1"/>
          </p:cNvSpPr>
          <p:nvPr/>
        </p:nvSpPr>
        <p:spPr bwMode="auto">
          <a:xfrm>
            <a:off x="8610600" y="6400800"/>
            <a:ext cx="533400" cy="4572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pic>
        <p:nvPicPr>
          <p:cNvPr id="114712" name="Picture 2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QUESTION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10600" y="304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47" name="Rectangle 25"/>
          <p:cNvSpPr>
            <a:spLocks noChangeArrowheads="1"/>
          </p:cNvSpPr>
          <p:nvPr/>
        </p:nvSpPr>
        <p:spPr bwMode="auto">
          <a:xfrm>
            <a:off x="8382000" y="228600"/>
            <a:ext cx="762000" cy="6858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26648" name="TextBox 27"/>
          <p:cNvSpPr txBox="1">
            <a:spLocks noChangeArrowheads="1"/>
          </p:cNvSpPr>
          <p:nvPr/>
        </p:nvSpPr>
        <p:spPr bwMode="auto">
          <a:xfrm>
            <a:off x="914400" y="914400"/>
            <a:ext cx="723900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500">
                <a:solidFill>
                  <a:srgbClr val="FFFFFF"/>
                </a:solidFill>
              </a:rPr>
              <a:t>Which of the following is an example of a secondary source?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30" fill="hold"/>
                                        <p:tgtEl>
                                          <p:spTgt spid="1147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14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4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4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14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28386" fill="hold"/>
                                        <p:tgtEl>
                                          <p:spTgt spid="1147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4712"/>
                </p:tgtEl>
              </p:cMediaNode>
            </p:audio>
            <p:audio>
              <p:cMediaNode>
                <p:cTn id="3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4710"/>
                </p:tgtEl>
              </p:cMediaNode>
            </p:audio>
          </p:childTnLst>
        </p:cTn>
      </p:par>
    </p:tnLst>
    <p:bldLst>
      <p:bldP spid="114702" grpId="0" autoUpdateAnimBg="0"/>
      <p:bldP spid="114703" grpId="0" autoUpdateAnimBg="0"/>
      <p:bldP spid="114704" grpId="0" autoUpdateAnimBg="0"/>
      <p:bldP spid="114705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7650" name="AutoShape 3"/>
          <p:cNvSpPr>
            <a:spLocks noChangeArrowheads="1"/>
          </p:cNvSpPr>
          <p:nvPr/>
        </p:nvSpPr>
        <p:spPr bwMode="auto">
          <a:xfrm>
            <a:off x="914400" y="1676400"/>
            <a:ext cx="6858000" cy="3962400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4800" b="1">
                <a:solidFill>
                  <a:schemeClr val="accent2"/>
                </a:solidFill>
              </a:rPr>
              <a:t>INCORRECT!</a:t>
            </a:r>
          </a:p>
        </p:txBody>
      </p:sp>
      <p:sp>
        <p:nvSpPr>
          <p:cNvPr id="27651" name="Text Box 4"/>
          <p:cNvSpPr txBox="1">
            <a:spLocks noChangeArrowheads="1"/>
          </p:cNvSpPr>
          <p:nvPr/>
        </p:nvSpPr>
        <p:spPr bwMode="auto">
          <a:xfrm>
            <a:off x="3200400" y="5867400"/>
            <a:ext cx="2338388" cy="528638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b="1">
                <a:solidFill>
                  <a:srgbClr val="FFFF00"/>
                </a:solidFill>
                <a:hlinkClick r:id="rId2" action="ppaction://hlinksldjump"/>
              </a:rPr>
              <a:t>TRY AGAIN!</a:t>
            </a:r>
            <a:endParaRPr lang="en-US" sz="2800" b="1">
              <a:solidFill>
                <a:srgbClr val="FFFF00"/>
              </a:solidFill>
            </a:endParaRPr>
          </a:p>
        </p:txBody>
      </p:sp>
      <p:pic>
        <p:nvPicPr>
          <p:cNvPr id="27652" name="Picture 5" descr="j00791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304800"/>
            <a:ext cx="162083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blind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800" smtClean="0">
                <a:solidFill>
                  <a:srgbClr val="66CCFF"/>
                </a:solidFill>
              </a:rPr>
              <a:t>SCORE</a:t>
            </a:r>
          </a:p>
        </p:txBody>
      </p:sp>
      <p:sp>
        <p:nvSpPr>
          <p:cNvPr id="28674" name="Line 3"/>
          <p:cNvSpPr>
            <a:spLocks noChangeShapeType="1"/>
          </p:cNvSpPr>
          <p:nvPr/>
        </p:nvSpPr>
        <p:spPr bwMode="auto">
          <a:xfrm>
            <a:off x="1676400" y="41910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75" name="Line 4"/>
          <p:cNvSpPr>
            <a:spLocks noChangeShapeType="1"/>
          </p:cNvSpPr>
          <p:nvPr/>
        </p:nvSpPr>
        <p:spPr bwMode="auto">
          <a:xfrm>
            <a:off x="7467600" y="3429000"/>
            <a:ext cx="10668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76" name="Line 5"/>
          <p:cNvSpPr>
            <a:spLocks noChangeShapeType="1"/>
          </p:cNvSpPr>
          <p:nvPr/>
        </p:nvSpPr>
        <p:spPr bwMode="auto">
          <a:xfrm>
            <a:off x="1676400" y="28194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77" name="Line 6"/>
          <p:cNvSpPr>
            <a:spLocks noChangeShapeType="1"/>
          </p:cNvSpPr>
          <p:nvPr/>
        </p:nvSpPr>
        <p:spPr bwMode="auto">
          <a:xfrm>
            <a:off x="304800" y="3505200"/>
            <a:ext cx="914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78" name="Line 7"/>
          <p:cNvSpPr>
            <a:spLocks noChangeShapeType="1"/>
          </p:cNvSpPr>
          <p:nvPr/>
        </p:nvSpPr>
        <p:spPr bwMode="auto">
          <a:xfrm flipH="1">
            <a:off x="1219200" y="28194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79" name="Line 8"/>
          <p:cNvSpPr>
            <a:spLocks noChangeShapeType="1"/>
          </p:cNvSpPr>
          <p:nvPr/>
        </p:nvSpPr>
        <p:spPr bwMode="auto">
          <a:xfrm>
            <a:off x="1219200" y="35052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80" name="Line 9"/>
          <p:cNvSpPr>
            <a:spLocks noChangeShapeType="1"/>
          </p:cNvSpPr>
          <p:nvPr/>
        </p:nvSpPr>
        <p:spPr bwMode="auto">
          <a:xfrm>
            <a:off x="7010400" y="2819400"/>
            <a:ext cx="457200" cy="609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81" name="Line 10"/>
          <p:cNvSpPr>
            <a:spLocks noChangeShapeType="1"/>
          </p:cNvSpPr>
          <p:nvPr/>
        </p:nvSpPr>
        <p:spPr bwMode="auto">
          <a:xfrm flipV="1">
            <a:off x="7010400" y="3429000"/>
            <a:ext cx="457200" cy="7620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82" name="Text Box 11"/>
          <p:cNvSpPr txBox="1">
            <a:spLocks noChangeArrowheads="1"/>
          </p:cNvSpPr>
          <p:nvPr/>
        </p:nvSpPr>
        <p:spPr bwMode="auto">
          <a:xfrm>
            <a:off x="3581400" y="3048000"/>
            <a:ext cx="14160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4800" b="1">
                <a:solidFill>
                  <a:srgbClr val="FFFF00"/>
                </a:solidFill>
              </a:rPr>
              <a:t>$100</a:t>
            </a:r>
          </a:p>
        </p:txBody>
      </p:sp>
      <p:pic>
        <p:nvPicPr>
          <p:cNvPr id="28683" name="Picture 12" descr="bd04896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4495800"/>
            <a:ext cx="3581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4" name="Picture 13" descr="bs00770_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4648200"/>
            <a:ext cx="2362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5" name="Text Box 14"/>
          <p:cNvSpPr txBox="1">
            <a:spLocks noChangeArrowheads="1"/>
          </p:cNvSpPr>
          <p:nvPr/>
        </p:nvSpPr>
        <p:spPr bwMode="auto">
          <a:xfrm>
            <a:off x="2052638" y="4724400"/>
            <a:ext cx="3406775" cy="83185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>
                <a:solidFill>
                  <a:srgbClr val="FFFFFF"/>
                </a:solidFill>
              </a:rPr>
              <a:t>Click on the money bag </a:t>
            </a:r>
          </a:p>
          <a:p>
            <a:pPr algn="ctr" eaLnBrk="0" hangingPunct="0"/>
            <a:r>
              <a:rPr lang="en-US">
                <a:solidFill>
                  <a:srgbClr val="FFFFFF"/>
                </a:solidFill>
              </a:rPr>
              <a:t>to return to the scoreboard</a:t>
            </a:r>
          </a:p>
        </p:txBody>
      </p:sp>
      <p:sp>
        <p:nvSpPr>
          <p:cNvPr id="28686" name="AutoShape 15"/>
          <p:cNvSpPr>
            <a:spLocks noChangeArrowheads="1"/>
          </p:cNvSpPr>
          <p:nvPr/>
        </p:nvSpPr>
        <p:spPr bwMode="auto">
          <a:xfrm>
            <a:off x="0" y="228600"/>
            <a:ext cx="2819400" cy="259080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3200" b="1">
                <a:solidFill>
                  <a:schemeClr val="accent2"/>
                </a:solidFill>
              </a:rPr>
              <a:t>Correct!</a:t>
            </a:r>
          </a:p>
        </p:txBody>
      </p:sp>
      <p:pic>
        <p:nvPicPr>
          <p:cNvPr id="80912" name="Picture 1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n00497a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5791200" y="6248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8" name="Text Box 17"/>
          <p:cNvSpPr txBox="1">
            <a:spLocks noChangeArrowheads="1"/>
          </p:cNvSpPr>
          <p:nvPr/>
        </p:nvSpPr>
        <p:spPr bwMode="auto">
          <a:xfrm>
            <a:off x="5715000" y="6240463"/>
            <a:ext cx="45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 advClick="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3" fill="hold"/>
                                        <p:tgtEl>
                                          <p:spTgt spid="809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0912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AutoShape 2"/>
          <p:cNvSpPr>
            <a:spLocks noChangeArrowheads="1"/>
          </p:cNvSpPr>
          <p:nvPr/>
        </p:nvSpPr>
        <p:spPr bwMode="auto">
          <a:xfrm>
            <a:off x="685800" y="457200"/>
            <a:ext cx="7772400" cy="20574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29698" name="AutoShape 3"/>
          <p:cNvSpPr>
            <a:spLocks noChangeArrowheads="1"/>
          </p:cNvSpPr>
          <p:nvPr/>
        </p:nvSpPr>
        <p:spPr bwMode="auto">
          <a:xfrm>
            <a:off x="304800" y="31242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29699" name="AutoShape 4"/>
          <p:cNvSpPr>
            <a:spLocks noChangeArrowheads="1"/>
          </p:cNvSpPr>
          <p:nvPr/>
        </p:nvSpPr>
        <p:spPr bwMode="auto">
          <a:xfrm>
            <a:off x="4876800" y="3200400"/>
            <a:ext cx="39624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29700" name="AutoShape 5"/>
          <p:cNvSpPr>
            <a:spLocks noChangeArrowheads="1"/>
          </p:cNvSpPr>
          <p:nvPr/>
        </p:nvSpPr>
        <p:spPr bwMode="auto">
          <a:xfrm>
            <a:off x="3048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29701" name="AutoShape 6"/>
          <p:cNvSpPr>
            <a:spLocks noChangeArrowheads="1"/>
          </p:cNvSpPr>
          <p:nvPr/>
        </p:nvSpPr>
        <p:spPr bwMode="auto">
          <a:xfrm>
            <a:off x="49530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29702" name="Line 7"/>
          <p:cNvSpPr>
            <a:spLocks noChangeShapeType="1"/>
          </p:cNvSpPr>
          <p:nvPr/>
        </p:nvSpPr>
        <p:spPr bwMode="auto">
          <a:xfrm flipH="1">
            <a:off x="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3" name="Line 8"/>
          <p:cNvSpPr>
            <a:spLocks noChangeShapeType="1"/>
          </p:cNvSpPr>
          <p:nvPr/>
        </p:nvSpPr>
        <p:spPr bwMode="auto">
          <a:xfrm flipH="1">
            <a:off x="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4" name="Line 9"/>
          <p:cNvSpPr>
            <a:spLocks noChangeShapeType="1"/>
          </p:cNvSpPr>
          <p:nvPr/>
        </p:nvSpPr>
        <p:spPr bwMode="auto">
          <a:xfrm>
            <a:off x="4191000" y="36576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5" name="Line 10"/>
          <p:cNvSpPr>
            <a:spLocks noChangeShapeType="1"/>
          </p:cNvSpPr>
          <p:nvPr/>
        </p:nvSpPr>
        <p:spPr bwMode="auto">
          <a:xfrm>
            <a:off x="4191000" y="5410200"/>
            <a:ext cx="7620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6" name="Line 11"/>
          <p:cNvSpPr>
            <a:spLocks noChangeShapeType="1"/>
          </p:cNvSpPr>
          <p:nvPr/>
        </p:nvSpPr>
        <p:spPr bwMode="auto">
          <a:xfrm>
            <a:off x="883920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7" name="Line 12"/>
          <p:cNvSpPr>
            <a:spLocks noChangeShapeType="1"/>
          </p:cNvSpPr>
          <p:nvPr/>
        </p:nvSpPr>
        <p:spPr bwMode="auto">
          <a:xfrm>
            <a:off x="883920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8" name="Rectangle 13"/>
          <p:cNvSpPr>
            <a:spLocks noGrp="1" noChangeArrowheads="1"/>
          </p:cNvSpPr>
          <p:nvPr>
            <p:ph type="title" sz="quarter"/>
          </p:nvPr>
        </p:nvSpPr>
        <p:spPr>
          <a:xfrm>
            <a:off x="0" y="-152400"/>
            <a:ext cx="990600" cy="152400"/>
          </a:xfrm>
        </p:spPr>
        <p:txBody>
          <a:bodyPr/>
          <a:lstStyle/>
          <a:p>
            <a:r>
              <a:rPr lang="en-US" sz="800" smtClean="0">
                <a:solidFill>
                  <a:srgbClr val="FFFFFF"/>
                </a:solidFill>
              </a:rPr>
              <a:t>$1000 Question</a:t>
            </a:r>
          </a:p>
        </p:txBody>
      </p:sp>
      <p:sp>
        <p:nvSpPr>
          <p:cNvPr id="81934" name="Rectangle 14"/>
          <p:cNvSpPr>
            <a:spLocks noGrp="1" noChangeArrowheads="1"/>
          </p:cNvSpPr>
          <p:nvPr>
            <p:ph sz="quarter" idx="1"/>
          </p:nvPr>
        </p:nvSpPr>
        <p:spPr>
          <a:xfrm>
            <a:off x="304800" y="2362200"/>
            <a:ext cx="3810000" cy="21336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4" action="ppaction://hlinksldjump"/>
              </a:rPr>
              <a:t>A: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sz="2000" b="1" i="1" smtClean="0">
                <a:solidFill>
                  <a:srgbClr val="FFFFFF"/>
                </a:solidFill>
              </a:rPr>
              <a:t>Understanding Shakespeare’s Works</a:t>
            </a:r>
          </a:p>
        </p:txBody>
      </p:sp>
      <p:sp>
        <p:nvSpPr>
          <p:cNvPr id="81935" name="Rectangle 15"/>
          <p:cNvSpPr>
            <a:spLocks noGrp="1" noChangeArrowheads="1"/>
          </p:cNvSpPr>
          <p:nvPr>
            <p:ph sz="quarter" idx="2"/>
          </p:nvPr>
        </p:nvSpPr>
        <p:spPr>
          <a:xfrm>
            <a:off x="4953000" y="2895600"/>
            <a:ext cx="3810000" cy="21336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5" action="ppaction://hlinksldjump"/>
              </a:rPr>
              <a:t>B: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sz="2000" b="1" i="1" smtClean="0">
                <a:solidFill>
                  <a:srgbClr val="FFFFFF"/>
                </a:solidFill>
              </a:rPr>
              <a:t>D-Day: An Eyewitness Account</a:t>
            </a:r>
          </a:p>
        </p:txBody>
      </p:sp>
      <p:sp>
        <p:nvSpPr>
          <p:cNvPr id="81936" name="Rectangle 16"/>
          <p:cNvSpPr>
            <a:spLocks noGrp="1" noChangeArrowheads="1"/>
          </p:cNvSpPr>
          <p:nvPr>
            <p:ph sz="quarter" idx="3"/>
          </p:nvPr>
        </p:nvSpPr>
        <p:spPr>
          <a:xfrm>
            <a:off x="304800" y="47244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4" action="ppaction://hlinksldjump"/>
              </a:rPr>
              <a:t>C: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sz="2000" b="1" i="1" smtClean="0">
                <a:solidFill>
                  <a:schemeClr val="hlink"/>
                </a:solidFill>
              </a:rPr>
              <a:t>The Paintings of Picasso</a:t>
            </a:r>
          </a:p>
        </p:txBody>
      </p:sp>
      <p:sp>
        <p:nvSpPr>
          <p:cNvPr id="81937" name="Rectangle 17"/>
          <p:cNvSpPr>
            <a:spLocks noGrp="1" noChangeArrowheads="1"/>
          </p:cNvSpPr>
          <p:nvPr>
            <p:ph sz="quarter" idx="4"/>
          </p:nvPr>
        </p:nvSpPr>
        <p:spPr>
          <a:xfrm>
            <a:off x="4953000" y="4267200"/>
            <a:ext cx="3810000" cy="1981200"/>
          </a:xfrm>
        </p:spPr>
        <p:txBody>
          <a:bodyPr/>
          <a:lstStyle/>
          <a:p>
            <a:pPr algn="ctr">
              <a:buFontTx/>
              <a:buNone/>
            </a:pPr>
            <a:endParaRPr lang="en-US" sz="2400" smtClean="0"/>
          </a:p>
          <a:p>
            <a:pPr algn="ctr"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4" action="ppaction://hlinksldjump"/>
              </a:rPr>
              <a:t>D: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sz="2000" b="1" i="1" smtClean="0">
                <a:solidFill>
                  <a:srgbClr val="FFFFFF"/>
                </a:solidFill>
              </a:rPr>
              <a:t>Ancient Mesopotamia</a:t>
            </a:r>
          </a:p>
        </p:txBody>
      </p:sp>
      <p:sp>
        <p:nvSpPr>
          <p:cNvPr id="29713" name="Line 18"/>
          <p:cNvSpPr>
            <a:spLocks noChangeShapeType="1"/>
          </p:cNvSpPr>
          <p:nvPr/>
        </p:nvSpPr>
        <p:spPr bwMode="auto">
          <a:xfrm>
            <a:off x="845820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4" name="Line 19"/>
          <p:cNvSpPr>
            <a:spLocks noChangeShapeType="1"/>
          </p:cNvSpPr>
          <p:nvPr/>
        </p:nvSpPr>
        <p:spPr bwMode="auto">
          <a:xfrm flipH="1">
            <a:off x="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5" name="Text Box 20"/>
          <p:cNvSpPr txBox="1">
            <a:spLocks noChangeArrowheads="1"/>
          </p:cNvSpPr>
          <p:nvPr/>
        </p:nvSpPr>
        <p:spPr bwMode="auto">
          <a:xfrm>
            <a:off x="3505200" y="6172200"/>
            <a:ext cx="1979613" cy="466725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FFFF"/>
                </a:solidFill>
              </a:rPr>
              <a:t>$100 Question</a:t>
            </a:r>
          </a:p>
        </p:txBody>
      </p:sp>
      <p:sp>
        <p:nvSpPr>
          <p:cNvPr id="29716" name="Text Box 21"/>
          <p:cNvSpPr txBox="1">
            <a:spLocks noChangeArrowheads="1"/>
          </p:cNvSpPr>
          <p:nvPr/>
        </p:nvSpPr>
        <p:spPr bwMode="auto">
          <a:xfrm>
            <a:off x="2270125" y="2555875"/>
            <a:ext cx="501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FF00"/>
                </a:solidFill>
              </a:rPr>
              <a:t>Click on the letter of the correct answer</a:t>
            </a:r>
          </a:p>
        </p:txBody>
      </p:sp>
      <p:pic>
        <p:nvPicPr>
          <p:cNvPr id="81942" name="Picture 2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fastest_finger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18" name="Rectangle 23"/>
          <p:cNvSpPr>
            <a:spLocks noChangeArrowheads="1"/>
          </p:cNvSpPr>
          <p:nvPr/>
        </p:nvSpPr>
        <p:spPr bwMode="auto">
          <a:xfrm>
            <a:off x="8610600" y="6400800"/>
            <a:ext cx="533400" cy="4572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pic>
        <p:nvPicPr>
          <p:cNvPr id="81944" name="Picture 2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QUESTION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10600" y="304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20" name="Rectangle 25"/>
          <p:cNvSpPr>
            <a:spLocks noChangeArrowheads="1"/>
          </p:cNvSpPr>
          <p:nvPr/>
        </p:nvSpPr>
        <p:spPr bwMode="auto">
          <a:xfrm>
            <a:off x="8382000" y="228600"/>
            <a:ext cx="762000" cy="6858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29721" name="Text Box 26"/>
          <p:cNvSpPr txBox="1">
            <a:spLocks noChangeArrowheads="1"/>
          </p:cNvSpPr>
          <p:nvPr/>
        </p:nvSpPr>
        <p:spPr bwMode="auto">
          <a:xfrm>
            <a:off x="762000" y="1143000"/>
            <a:ext cx="77724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500">
                <a:solidFill>
                  <a:srgbClr val="FFFFFF"/>
                </a:solidFill>
              </a:rPr>
              <a:t>Which of these book titles is </a:t>
            </a:r>
            <a:r>
              <a:rPr lang="en-US" sz="2500" u="sng">
                <a:solidFill>
                  <a:srgbClr val="FFFFFF"/>
                </a:solidFill>
              </a:rPr>
              <a:t>most likely</a:t>
            </a:r>
            <a:r>
              <a:rPr lang="en-US" sz="2500">
                <a:solidFill>
                  <a:srgbClr val="FFFFFF"/>
                </a:solidFill>
              </a:rPr>
              <a:t> an example of a primary source?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30" fill="hold"/>
                                        <p:tgtEl>
                                          <p:spTgt spid="819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1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1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1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81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28386" fill="hold"/>
                                        <p:tgtEl>
                                          <p:spTgt spid="819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1944"/>
                </p:tgtEl>
              </p:cMediaNode>
            </p:audio>
            <p:audio>
              <p:cMediaNode>
                <p:cTn id="3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1942"/>
                </p:tgtEl>
              </p:cMediaNode>
            </p:audio>
          </p:childTnLst>
        </p:cTn>
      </p:par>
    </p:tnLst>
    <p:bldLst>
      <p:bldP spid="81934" grpId="0" autoUpdateAnimBg="0"/>
      <p:bldP spid="81935" grpId="0" autoUpdateAnimBg="0"/>
      <p:bldP spid="81936" grpId="0" autoUpdateAnimBg="0"/>
      <p:bldP spid="81937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0722" name="AutoShape 3"/>
          <p:cNvSpPr>
            <a:spLocks noChangeArrowheads="1"/>
          </p:cNvSpPr>
          <p:nvPr/>
        </p:nvSpPr>
        <p:spPr bwMode="auto">
          <a:xfrm>
            <a:off x="914400" y="1676400"/>
            <a:ext cx="6858000" cy="3962400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4800" b="1">
                <a:solidFill>
                  <a:schemeClr val="accent2"/>
                </a:solidFill>
              </a:rPr>
              <a:t>INCORRECT!</a:t>
            </a:r>
          </a:p>
        </p:txBody>
      </p:sp>
      <p:sp>
        <p:nvSpPr>
          <p:cNvPr id="30723" name="Text Box 4"/>
          <p:cNvSpPr txBox="1">
            <a:spLocks noChangeArrowheads="1"/>
          </p:cNvSpPr>
          <p:nvPr/>
        </p:nvSpPr>
        <p:spPr bwMode="auto">
          <a:xfrm>
            <a:off x="3200400" y="5867400"/>
            <a:ext cx="2338388" cy="528638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b="1">
                <a:solidFill>
                  <a:srgbClr val="FFFF00"/>
                </a:solidFill>
                <a:hlinkClick r:id="rId2" action="ppaction://hlinksldjump"/>
              </a:rPr>
              <a:t>TRY AGAIN!</a:t>
            </a:r>
            <a:endParaRPr lang="en-US" sz="2800" b="1">
              <a:solidFill>
                <a:srgbClr val="FFFF00"/>
              </a:solidFill>
            </a:endParaRPr>
          </a:p>
        </p:txBody>
      </p:sp>
      <p:pic>
        <p:nvPicPr>
          <p:cNvPr id="30724" name="Picture 5" descr="j00791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304800"/>
            <a:ext cx="162083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blind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800" smtClean="0">
                <a:solidFill>
                  <a:srgbClr val="66CCFF"/>
                </a:solidFill>
              </a:rPr>
              <a:t>SCORE</a:t>
            </a:r>
          </a:p>
        </p:txBody>
      </p:sp>
      <p:sp>
        <p:nvSpPr>
          <p:cNvPr id="31746" name="Line 3"/>
          <p:cNvSpPr>
            <a:spLocks noChangeShapeType="1"/>
          </p:cNvSpPr>
          <p:nvPr/>
        </p:nvSpPr>
        <p:spPr bwMode="auto">
          <a:xfrm>
            <a:off x="1676400" y="41910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47" name="Line 4"/>
          <p:cNvSpPr>
            <a:spLocks noChangeShapeType="1"/>
          </p:cNvSpPr>
          <p:nvPr/>
        </p:nvSpPr>
        <p:spPr bwMode="auto">
          <a:xfrm>
            <a:off x="7467600" y="3429000"/>
            <a:ext cx="10668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48" name="Line 5"/>
          <p:cNvSpPr>
            <a:spLocks noChangeShapeType="1"/>
          </p:cNvSpPr>
          <p:nvPr/>
        </p:nvSpPr>
        <p:spPr bwMode="auto">
          <a:xfrm>
            <a:off x="1676400" y="28194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49" name="Line 6"/>
          <p:cNvSpPr>
            <a:spLocks noChangeShapeType="1"/>
          </p:cNvSpPr>
          <p:nvPr/>
        </p:nvSpPr>
        <p:spPr bwMode="auto">
          <a:xfrm>
            <a:off x="304800" y="3505200"/>
            <a:ext cx="914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50" name="Line 7"/>
          <p:cNvSpPr>
            <a:spLocks noChangeShapeType="1"/>
          </p:cNvSpPr>
          <p:nvPr/>
        </p:nvSpPr>
        <p:spPr bwMode="auto">
          <a:xfrm flipH="1">
            <a:off x="1219200" y="28194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51" name="Line 8"/>
          <p:cNvSpPr>
            <a:spLocks noChangeShapeType="1"/>
          </p:cNvSpPr>
          <p:nvPr/>
        </p:nvSpPr>
        <p:spPr bwMode="auto">
          <a:xfrm>
            <a:off x="1219200" y="35052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52" name="Line 9"/>
          <p:cNvSpPr>
            <a:spLocks noChangeShapeType="1"/>
          </p:cNvSpPr>
          <p:nvPr/>
        </p:nvSpPr>
        <p:spPr bwMode="auto">
          <a:xfrm>
            <a:off x="7010400" y="2819400"/>
            <a:ext cx="457200" cy="609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53" name="Line 10"/>
          <p:cNvSpPr>
            <a:spLocks noChangeShapeType="1"/>
          </p:cNvSpPr>
          <p:nvPr/>
        </p:nvSpPr>
        <p:spPr bwMode="auto">
          <a:xfrm flipV="1">
            <a:off x="7010400" y="3429000"/>
            <a:ext cx="457200" cy="7620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54" name="Text Box 11"/>
          <p:cNvSpPr txBox="1">
            <a:spLocks noChangeArrowheads="1"/>
          </p:cNvSpPr>
          <p:nvPr/>
        </p:nvSpPr>
        <p:spPr bwMode="auto">
          <a:xfrm>
            <a:off x="3352800" y="3048000"/>
            <a:ext cx="14033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4800" b="1">
                <a:solidFill>
                  <a:srgbClr val="FFFF00"/>
                </a:solidFill>
              </a:rPr>
              <a:t>$100</a:t>
            </a:r>
          </a:p>
        </p:txBody>
      </p:sp>
      <p:pic>
        <p:nvPicPr>
          <p:cNvPr id="31755" name="Picture 12" descr="bd04896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4495800"/>
            <a:ext cx="3581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6" name="Picture 13" descr="bs00770_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4648200"/>
            <a:ext cx="2362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7" name="Text Box 14"/>
          <p:cNvSpPr txBox="1">
            <a:spLocks noChangeArrowheads="1"/>
          </p:cNvSpPr>
          <p:nvPr/>
        </p:nvSpPr>
        <p:spPr bwMode="auto">
          <a:xfrm>
            <a:off x="2052638" y="4724400"/>
            <a:ext cx="3406775" cy="83185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>
                <a:solidFill>
                  <a:srgbClr val="FFFFFF"/>
                </a:solidFill>
              </a:rPr>
              <a:t>Click on the money bag </a:t>
            </a:r>
          </a:p>
          <a:p>
            <a:pPr algn="ctr" eaLnBrk="0" hangingPunct="0"/>
            <a:r>
              <a:rPr lang="en-US">
                <a:solidFill>
                  <a:srgbClr val="FFFFFF"/>
                </a:solidFill>
              </a:rPr>
              <a:t>to return to the scoreboard</a:t>
            </a:r>
          </a:p>
        </p:txBody>
      </p:sp>
      <p:sp>
        <p:nvSpPr>
          <p:cNvPr id="31758" name="AutoShape 15"/>
          <p:cNvSpPr>
            <a:spLocks noChangeArrowheads="1"/>
          </p:cNvSpPr>
          <p:nvPr/>
        </p:nvSpPr>
        <p:spPr bwMode="auto">
          <a:xfrm>
            <a:off x="0" y="228600"/>
            <a:ext cx="2819400" cy="259080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3200" b="1">
                <a:solidFill>
                  <a:schemeClr val="accent2"/>
                </a:solidFill>
              </a:rPr>
              <a:t>Correct!</a:t>
            </a:r>
          </a:p>
        </p:txBody>
      </p:sp>
      <p:pic>
        <p:nvPicPr>
          <p:cNvPr id="83984" name="Picture 1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n00497a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5791200" y="6248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60" name="Text Box 17"/>
          <p:cNvSpPr txBox="1">
            <a:spLocks noChangeArrowheads="1"/>
          </p:cNvSpPr>
          <p:nvPr/>
        </p:nvSpPr>
        <p:spPr bwMode="auto">
          <a:xfrm>
            <a:off x="5715000" y="6240463"/>
            <a:ext cx="45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 advClick="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3" fill="hold"/>
                                        <p:tgtEl>
                                          <p:spTgt spid="8398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3984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AutoShape 2"/>
          <p:cNvSpPr>
            <a:spLocks noChangeArrowheads="1"/>
          </p:cNvSpPr>
          <p:nvPr/>
        </p:nvSpPr>
        <p:spPr bwMode="auto">
          <a:xfrm>
            <a:off x="685800" y="457200"/>
            <a:ext cx="7772400" cy="20574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32770" name="AutoShape 3"/>
          <p:cNvSpPr>
            <a:spLocks noChangeArrowheads="1"/>
          </p:cNvSpPr>
          <p:nvPr/>
        </p:nvSpPr>
        <p:spPr bwMode="auto">
          <a:xfrm>
            <a:off x="304800" y="31242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32771" name="AutoShape 4"/>
          <p:cNvSpPr>
            <a:spLocks noChangeArrowheads="1"/>
          </p:cNvSpPr>
          <p:nvPr/>
        </p:nvSpPr>
        <p:spPr bwMode="auto">
          <a:xfrm>
            <a:off x="4876800" y="3200400"/>
            <a:ext cx="39624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32772" name="AutoShape 5"/>
          <p:cNvSpPr>
            <a:spLocks noChangeArrowheads="1"/>
          </p:cNvSpPr>
          <p:nvPr/>
        </p:nvSpPr>
        <p:spPr bwMode="auto">
          <a:xfrm>
            <a:off x="3048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32773" name="AutoShape 6"/>
          <p:cNvSpPr>
            <a:spLocks noChangeArrowheads="1"/>
          </p:cNvSpPr>
          <p:nvPr/>
        </p:nvSpPr>
        <p:spPr bwMode="auto">
          <a:xfrm>
            <a:off x="49530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32774" name="Line 7"/>
          <p:cNvSpPr>
            <a:spLocks noChangeShapeType="1"/>
          </p:cNvSpPr>
          <p:nvPr/>
        </p:nvSpPr>
        <p:spPr bwMode="auto">
          <a:xfrm flipH="1">
            <a:off x="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5" name="Line 8"/>
          <p:cNvSpPr>
            <a:spLocks noChangeShapeType="1"/>
          </p:cNvSpPr>
          <p:nvPr/>
        </p:nvSpPr>
        <p:spPr bwMode="auto">
          <a:xfrm flipH="1">
            <a:off x="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6" name="Line 9"/>
          <p:cNvSpPr>
            <a:spLocks noChangeShapeType="1"/>
          </p:cNvSpPr>
          <p:nvPr/>
        </p:nvSpPr>
        <p:spPr bwMode="auto">
          <a:xfrm>
            <a:off x="4191000" y="36576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7" name="Line 10"/>
          <p:cNvSpPr>
            <a:spLocks noChangeShapeType="1"/>
          </p:cNvSpPr>
          <p:nvPr/>
        </p:nvSpPr>
        <p:spPr bwMode="auto">
          <a:xfrm>
            <a:off x="4191000" y="5410200"/>
            <a:ext cx="7620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8" name="Line 11"/>
          <p:cNvSpPr>
            <a:spLocks noChangeShapeType="1"/>
          </p:cNvSpPr>
          <p:nvPr/>
        </p:nvSpPr>
        <p:spPr bwMode="auto">
          <a:xfrm>
            <a:off x="883920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9" name="Line 12"/>
          <p:cNvSpPr>
            <a:spLocks noChangeShapeType="1"/>
          </p:cNvSpPr>
          <p:nvPr/>
        </p:nvSpPr>
        <p:spPr bwMode="auto">
          <a:xfrm>
            <a:off x="883920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0" name="Rectangle 13"/>
          <p:cNvSpPr>
            <a:spLocks noGrp="1" noChangeArrowheads="1"/>
          </p:cNvSpPr>
          <p:nvPr>
            <p:ph type="title" sz="quarter"/>
          </p:nvPr>
        </p:nvSpPr>
        <p:spPr>
          <a:xfrm>
            <a:off x="0" y="-228600"/>
            <a:ext cx="914400" cy="228600"/>
          </a:xfrm>
        </p:spPr>
        <p:txBody>
          <a:bodyPr/>
          <a:lstStyle/>
          <a:p>
            <a:r>
              <a:rPr lang="en-US" sz="800" smtClean="0">
                <a:solidFill>
                  <a:srgbClr val="FFFFFF"/>
                </a:solidFill>
              </a:rPr>
              <a:t>$2000 Question</a:t>
            </a:r>
          </a:p>
        </p:txBody>
      </p:sp>
      <p:sp>
        <p:nvSpPr>
          <p:cNvPr id="85006" name="Rectangle 14"/>
          <p:cNvSpPr>
            <a:spLocks noGrp="1" noChangeArrowheads="1"/>
          </p:cNvSpPr>
          <p:nvPr>
            <p:ph sz="quarter" idx="1"/>
          </p:nvPr>
        </p:nvSpPr>
        <p:spPr>
          <a:xfrm>
            <a:off x="304800" y="2438400"/>
            <a:ext cx="3810000" cy="20574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4" action="ppaction://hlinksldjump"/>
              </a:rPr>
              <a:t>A: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b="1" smtClean="0">
                <a:solidFill>
                  <a:srgbClr val="FFFFFF"/>
                </a:solidFill>
              </a:rPr>
              <a:t>3:273</a:t>
            </a:r>
          </a:p>
        </p:txBody>
      </p:sp>
      <p:sp>
        <p:nvSpPr>
          <p:cNvPr id="85007" name="Rectangle 15"/>
          <p:cNvSpPr>
            <a:spLocks noGrp="1" noChangeArrowheads="1"/>
          </p:cNvSpPr>
          <p:nvPr>
            <p:ph sz="quarter" idx="2"/>
          </p:nvPr>
        </p:nvSpPr>
        <p:spPr>
          <a:xfrm>
            <a:off x="4953000" y="30480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5" action="ppaction://hlinksldjump"/>
              </a:rPr>
              <a:t>B: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b="1" smtClean="0">
                <a:solidFill>
                  <a:srgbClr val="FFFFFF"/>
                </a:solidFill>
              </a:rPr>
              <a:t>2:302</a:t>
            </a:r>
          </a:p>
        </p:txBody>
      </p:sp>
      <p:sp>
        <p:nvSpPr>
          <p:cNvPr id="85008" name="Rectangle 16"/>
          <p:cNvSpPr>
            <a:spLocks noGrp="1" noChangeArrowheads="1"/>
          </p:cNvSpPr>
          <p:nvPr>
            <p:ph sz="quarter" idx="3"/>
          </p:nvPr>
        </p:nvSpPr>
        <p:spPr>
          <a:xfrm>
            <a:off x="304800" y="47244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5" action="ppaction://hlinksldjump"/>
              </a:rPr>
              <a:t>C: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b="1" smtClean="0">
                <a:solidFill>
                  <a:srgbClr val="FFFFFF"/>
                </a:solidFill>
              </a:rPr>
              <a:t>6:612</a:t>
            </a:r>
            <a:endParaRPr lang="en-US" b="1" smtClean="0">
              <a:solidFill>
                <a:srgbClr val="FF9900"/>
              </a:solidFill>
            </a:endParaRPr>
          </a:p>
        </p:txBody>
      </p:sp>
      <p:sp>
        <p:nvSpPr>
          <p:cNvPr id="85009" name="Rectangle 17"/>
          <p:cNvSpPr>
            <a:spLocks noGrp="1" noChangeArrowheads="1"/>
          </p:cNvSpPr>
          <p:nvPr>
            <p:ph sz="quarter" idx="4"/>
          </p:nvPr>
        </p:nvSpPr>
        <p:spPr>
          <a:xfrm>
            <a:off x="4953000" y="4343400"/>
            <a:ext cx="3810000" cy="1981200"/>
          </a:xfrm>
        </p:spPr>
        <p:txBody>
          <a:bodyPr/>
          <a:lstStyle/>
          <a:p>
            <a:pPr algn="ctr">
              <a:buFontTx/>
              <a:buNone/>
            </a:pPr>
            <a:endParaRPr lang="en-US" sz="2400" smtClean="0"/>
          </a:p>
          <a:p>
            <a:pPr algn="ctr"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5" action="ppaction://hlinksldjump"/>
              </a:rPr>
              <a:t>D: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b="1" smtClean="0">
                <a:solidFill>
                  <a:srgbClr val="FFFFFF"/>
                </a:solidFill>
              </a:rPr>
              <a:t>15:1121</a:t>
            </a:r>
          </a:p>
        </p:txBody>
      </p:sp>
      <p:sp>
        <p:nvSpPr>
          <p:cNvPr id="32785" name="Line 18"/>
          <p:cNvSpPr>
            <a:spLocks noChangeShapeType="1"/>
          </p:cNvSpPr>
          <p:nvPr/>
        </p:nvSpPr>
        <p:spPr bwMode="auto">
          <a:xfrm>
            <a:off x="845820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6" name="Line 19"/>
          <p:cNvSpPr>
            <a:spLocks noChangeShapeType="1"/>
          </p:cNvSpPr>
          <p:nvPr/>
        </p:nvSpPr>
        <p:spPr bwMode="auto">
          <a:xfrm flipH="1">
            <a:off x="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7" name="Text Box 20"/>
          <p:cNvSpPr txBox="1">
            <a:spLocks noChangeArrowheads="1"/>
          </p:cNvSpPr>
          <p:nvPr/>
        </p:nvSpPr>
        <p:spPr bwMode="auto">
          <a:xfrm>
            <a:off x="3505200" y="6172200"/>
            <a:ext cx="1987550" cy="461963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FFFF"/>
                </a:solidFill>
              </a:rPr>
              <a:t>$500 Question</a:t>
            </a:r>
          </a:p>
        </p:txBody>
      </p:sp>
      <p:sp>
        <p:nvSpPr>
          <p:cNvPr id="32788" name="Text Box 21"/>
          <p:cNvSpPr txBox="1">
            <a:spLocks noChangeArrowheads="1"/>
          </p:cNvSpPr>
          <p:nvPr/>
        </p:nvSpPr>
        <p:spPr bwMode="auto">
          <a:xfrm>
            <a:off x="2270125" y="2555875"/>
            <a:ext cx="501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FF00"/>
                </a:solidFill>
              </a:rPr>
              <a:t>Click on the letter of the correct answer</a:t>
            </a:r>
          </a:p>
        </p:txBody>
      </p:sp>
      <p:pic>
        <p:nvPicPr>
          <p:cNvPr id="85014" name="Picture 2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fastest_finger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90" name="Rectangle 23"/>
          <p:cNvSpPr>
            <a:spLocks noChangeArrowheads="1"/>
          </p:cNvSpPr>
          <p:nvPr/>
        </p:nvSpPr>
        <p:spPr bwMode="auto">
          <a:xfrm>
            <a:off x="8610600" y="6400800"/>
            <a:ext cx="533400" cy="4572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pic>
        <p:nvPicPr>
          <p:cNvPr id="85016" name="Picture 2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QUESTION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10600" y="304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92" name="Rectangle 25"/>
          <p:cNvSpPr>
            <a:spLocks noChangeArrowheads="1"/>
          </p:cNvSpPr>
          <p:nvPr/>
        </p:nvSpPr>
        <p:spPr bwMode="auto">
          <a:xfrm>
            <a:off x="8382000" y="0"/>
            <a:ext cx="762000" cy="6858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32793" name="TextBox 30"/>
          <p:cNvSpPr txBox="1">
            <a:spLocks noChangeArrowheads="1"/>
          </p:cNvSpPr>
          <p:nvPr/>
        </p:nvSpPr>
        <p:spPr bwMode="auto">
          <a:xfrm>
            <a:off x="1600200" y="1600200"/>
            <a:ext cx="1752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500" i="1"/>
              <a:t>Small Steps</a:t>
            </a:r>
          </a:p>
        </p:txBody>
      </p:sp>
      <p:pic>
        <p:nvPicPr>
          <p:cNvPr id="32797" name="Picture 1" descr="p 141.tif"/>
          <p:cNvPicPr>
            <a:picLocks noChangeAspect="1"/>
          </p:cNvPicPr>
          <p:nvPr/>
        </p:nvPicPr>
        <p:blipFill>
          <a:blip r:embed="rId7" cstate="print"/>
          <a:srcRect l="3134" t="38243" r="15393" b="27145"/>
          <a:stretch>
            <a:fillRect/>
          </a:stretch>
        </p:blipFill>
        <p:spPr bwMode="auto">
          <a:xfrm>
            <a:off x="457200" y="152400"/>
            <a:ext cx="5257800" cy="289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98" name="Text Box 30"/>
          <p:cNvSpPr txBox="1">
            <a:spLocks noChangeArrowheads="1"/>
          </p:cNvSpPr>
          <p:nvPr/>
        </p:nvSpPr>
        <p:spPr bwMode="auto">
          <a:xfrm>
            <a:off x="6019800" y="533400"/>
            <a:ext cx="27432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FFFF"/>
                </a:solidFill>
              </a:rPr>
              <a:t>Which volume and page tell where to find out about rock’s effect on country music?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30" fill="hold"/>
                                        <p:tgtEl>
                                          <p:spTgt spid="850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5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5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5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85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28386" fill="hold"/>
                                        <p:tgtEl>
                                          <p:spTgt spid="850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5016"/>
                </p:tgtEl>
              </p:cMediaNode>
            </p:audio>
            <p:audio>
              <p:cMediaNode>
                <p:cTn id="3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5014"/>
                </p:tgtEl>
              </p:cMediaNode>
            </p:audio>
          </p:childTnLst>
        </p:cTn>
      </p:par>
    </p:tnLst>
    <p:bldLst>
      <p:bldP spid="85006" grpId="0" autoUpdateAnimBg="0"/>
      <p:bldP spid="85007" grpId="0" autoUpdateAnimBg="0"/>
      <p:bldP spid="85008" grpId="0" autoUpdateAnimBg="0"/>
      <p:bldP spid="85009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3794" name="AutoShape 3"/>
          <p:cNvSpPr>
            <a:spLocks noChangeArrowheads="1"/>
          </p:cNvSpPr>
          <p:nvPr/>
        </p:nvSpPr>
        <p:spPr bwMode="auto">
          <a:xfrm>
            <a:off x="914400" y="1676400"/>
            <a:ext cx="6858000" cy="3962400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4800" b="1">
                <a:solidFill>
                  <a:schemeClr val="accent2"/>
                </a:solidFill>
              </a:rPr>
              <a:t>INCORRECT!</a:t>
            </a:r>
          </a:p>
        </p:txBody>
      </p:sp>
      <p:sp>
        <p:nvSpPr>
          <p:cNvPr id="33795" name="Text Box 4"/>
          <p:cNvSpPr txBox="1">
            <a:spLocks noChangeArrowheads="1"/>
          </p:cNvSpPr>
          <p:nvPr/>
        </p:nvSpPr>
        <p:spPr bwMode="auto">
          <a:xfrm>
            <a:off x="3200400" y="5867400"/>
            <a:ext cx="2338388" cy="528638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b="1">
                <a:solidFill>
                  <a:srgbClr val="FFFF00"/>
                </a:solidFill>
                <a:hlinkClick r:id="rId2" action="ppaction://hlinksldjump"/>
              </a:rPr>
              <a:t>TRY AGAIN!</a:t>
            </a:r>
            <a:endParaRPr lang="en-US" sz="2800" b="1">
              <a:solidFill>
                <a:srgbClr val="FFFF00"/>
              </a:solidFill>
            </a:endParaRPr>
          </a:p>
        </p:txBody>
      </p:sp>
      <p:pic>
        <p:nvPicPr>
          <p:cNvPr id="33796" name="Picture 5" descr="j00791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304800"/>
            <a:ext cx="162083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blind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Line 4"/>
          <p:cNvSpPr>
            <a:spLocks noChangeShapeType="1"/>
          </p:cNvSpPr>
          <p:nvPr/>
        </p:nvSpPr>
        <p:spPr bwMode="auto">
          <a:xfrm>
            <a:off x="5816600" y="6400800"/>
            <a:ext cx="2057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86" name="Line 5"/>
          <p:cNvSpPr>
            <a:spLocks noChangeShapeType="1"/>
          </p:cNvSpPr>
          <p:nvPr/>
        </p:nvSpPr>
        <p:spPr bwMode="auto">
          <a:xfrm>
            <a:off x="5892800" y="6858000"/>
            <a:ext cx="1981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87" name="Line 6"/>
          <p:cNvSpPr>
            <a:spLocks noChangeShapeType="1"/>
          </p:cNvSpPr>
          <p:nvPr/>
        </p:nvSpPr>
        <p:spPr bwMode="auto">
          <a:xfrm>
            <a:off x="5130800" y="6629400"/>
            <a:ext cx="457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88" name="Line 7"/>
          <p:cNvSpPr>
            <a:spLocks noChangeShapeType="1"/>
          </p:cNvSpPr>
          <p:nvPr/>
        </p:nvSpPr>
        <p:spPr bwMode="auto">
          <a:xfrm>
            <a:off x="8255000" y="6629400"/>
            <a:ext cx="381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89" name="Line 8"/>
          <p:cNvSpPr>
            <a:spLocks noChangeShapeType="1"/>
          </p:cNvSpPr>
          <p:nvPr/>
        </p:nvSpPr>
        <p:spPr bwMode="auto">
          <a:xfrm flipH="1">
            <a:off x="5588000" y="6400800"/>
            <a:ext cx="2286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0" name="Line 9"/>
          <p:cNvSpPr>
            <a:spLocks noChangeShapeType="1"/>
          </p:cNvSpPr>
          <p:nvPr/>
        </p:nvSpPr>
        <p:spPr bwMode="auto">
          <a:xfrm>
            <a:off x="5588000" y="6629400"/>
            <a:ext cx="3048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1" name="Line 10"/>
          <p:cNvSpPr>
            <a:spLocks noChangeShapeType="1"/>
          </p:cNvSpPr>
          <p:nvPr/>
        </p:nvSpPr>
        <p:spPr bwMode="auto">
          <a:xfrm flipV="1">
            <a:off x="7874000" y="66294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2" name="Line 11"/>
          <p:cNvSpPr>
            <a:spLocks noChangeShapeType="1"/>
          </p:cNvSpPr>
          <p:nvPr/>
        </p:nvSpPr>
        <p:spPr bwMode="auto">
          <a:xfrm>
            <a:off x="7874000" y="64008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3" name="Line 12"/>
          <p:cNvSpPr>
            <a:spLocks noChangeShapeType="1"/>
          </p:cNvSpPr>
          <p:nvPr/>
        </p:nvSpPr>
        <p:spPr bwMode="auto">
          <a:xfrm>
            <a:off x="5867400" y="5791200"/>
            <a:ext cx="2057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4" name="Line 13"/>
          <p:cNvSpPr>
            <a:spLocks noChangeShapeType="1"/>
          </p:cNvSpPr>
          <p:nvPr/>
        </p:nvSpPr>
        <p:spPr bwMode="auto">
          <a:xfrm>
            <a:off x="5943600" y="6248400"/>
            <a:ext cx="1981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5" name="Line 14"/>
          <p:cNvSpPr>
            <a:spLocks noChangeShapeType="1"/>
          </p:cNvSpPr>
          <p:nvPr/>
        </p:nvSpPr>
        <p:spPr bwMode="auto">
          <a:xfrm>
            <a:off x="5181600" y="6019800"/>
            <a:ext cx="457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6" name="Line 15"/>
          <p:cNvSpPr>
            <a:spLocks noChangeShapeType="1"/>
          </p:cNvSpPr>
          <p:nvPr/>
        </p:nvSpPr>
        <p:spPr bwMode="auto">
          <a:xfrm>
            <a:off x="8305800" y="6019800"/>
            <a:ext cx="381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7" name="Line 16"/>
          <p:cNvSpPr>
            <a:spLocks noChangeShapeType="1"/>
          </p:cNvSpPr>
          <p:nvPr/>
        </p:nvSpPr>
        <p:spPr bwMode="auto">
          <a:xfrm flipH="1">
            <a:off x="5638800" y="5791200"/>
            <a:ext cx="2286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8" name="Line 17"/>
          <p:cNvSpPr>
            <a:spLocks noChangeShapeType="1"/>
          </p:cNvSpPr>
          <p:nvPr/>
        </p:nvSpPr>
        <p:spPr bwMode="auto">
          <a:xfrm>
            <a:off x="5638800" y="6019800"/>
            <a:ext cx="3048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9" name="Line 18"/>
          <p:cNvSpPr>
            <a:spLocks noChangeShapeType="1"/>
          </p:cNvSpPr>
          <p:nvPr/>
        </p:nvSpPr>
        <p:spPr bwMode="auto">
          <a:xfrm flipV="1">
            <a:off x="7924800" y="60198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0" name="Line 19"/>
          <p:cNvSpPr>
            <a:spLocks noChangeShapeType="1"/>
          </p:cNvSpPr>
          <p:nvPr/>
        </p:nvSpPr>
        <p:spPr bwMode="auto">
          <a:xfrm>
            <a:off x="7924800" y="57912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1" name="Line 20"/>
          <p:cNvSpPr>
            <a:spLocks noChangeShapeType="1"/>
          </p:cNvSpPr>
          <p:nvPr/>
        </p:nvSpPr>
        <p:spPr bwMode="auto">
          <a:xfrm>
            <a:off x="5867400" y="5181600"/>
            <a:ext cx="2057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2" name="Line 21"/>
          <p:cNvSpPr>
            <a:spLocks noChangeShapeType="1"/>
          </p:cNvSpPr>
          <p:nvPr/>
        </p:nvSpPr>
        <p:spPr bwMode="auto">
          <a:xfrm>
            <a:off x="5943600" y="5638800"/>
            <a:ext cx="1981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3" name="Line 22"/>
          <p:cNvSpPr>
            <a:spLocks noChangeShapeType="1"/>
          </p:cNvSpPr>
          <p:nvPr/>
        </p:nvSpPr>
        <p:spPr bwMode="auto">
          <a:xfrm>
            <a:off x="5181600" y="5410200"/>
            <a:ext cx="457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4" name="Line 23"/>
          <p:cNvSpPr>
            <a:spLocks noChangeShapeType="1"/>
          </p:cNvSpPr>
          <p:nvPr/>
        </p:nvSpPr>
        <p:spPr bwMode="auto">
          <a:xfrm>
            <a:off x="8305800" y="5410200"/>
            <a:ext cx="381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5" name="Line 24"/>
          <p:cNvSpPr>
            <a:spLocks noChangeShapeType="1"/>
          </p:cNvSpPr>
          <p:nvPr/>
        </p:nvSpPr>
        <p:spPr bwMode="auto">
          <a:xfrm flipH="1">
            <a:off x="5638800" y="5181600"/>
            <a:ext cx="2286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6" name="Line 25"/>
          <p:cNvSpPr>
            <a:spLocks noChangeShapeType="1"/>
          </p:cNvSpPr>
          <p:nvPr/>
        </p:nvSpPr>
        <p:spPr bwMode="auto">
          <a:xfrm>
            <a:off x="5638800" y="5410200"/>
            <a:ext cx="3048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7" name="Line 26"/>
          <p:cNvSpPr>
            <a:spLocks noChangeShapeType="1"/>
          </p:cNvSpPr>
          <p:nvPr/>
        </p:nvSpPr>
        <p:spPr bwMode="auto">
          <a:xfrm flipV="1">
            <a:off x="7924800" y="54102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8" name="Line 27"/>
          <p:cNvSpPr>
            <a:spLocks noChangeShapeType="1"/>
          </p:cNvSpPr>
          <p:nvPr/>
        </p:nvSpPr>
        <p:spPr bwMode="auto">
          <a:xfrm>
            <a:off x="7924800" y="51816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9" name="Line 28"/>
          <p:cNvSpPr>
            <a:spLocks noChangeShapeType="1"/>
          </p:cNvSpPr>
          <p:nvPr/>
        </p:nvSpPr>
        <p:spPr bwMode="auto">
          <a:xfrm>
            <a:off x="5867400" y="4572000"/>
            <a:ext cx="2057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0" name="Line 29"/>
          <p:cNvSpPr>
            <a:spLocks noChangeShapeType="1"/>
          </p:cNvSpPr>
          <p:nvPr/>
        </p:nvSpPr>
        <p:spPr bwMode="auto">
          <a:xfrm>
            <a:off x="5943600" y="5029200"/>
            <a:ext cx="1981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1" name="Line 30"/>
          <p:cNvSpPr>
            <a:spLocks noChangeShapeType="1"/>
          </p:cNvSpPr>
          <p:nvPr/>
        </p:nvSpPr>
        <p:spPr bwMode="auto">
          <a:xfrm>
            <a:off x="5181600" y="4800600"/>
            <a:ext cx="457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2" name="Line 31"/>
          <p:cNvSpPr>
            <a:spLocks noChangeShapeType="1"/>
          </p:cNvSpPr>
          <p:nvPr/>
        </p:nvSpPr>
        <p:spPr bwMode="auto">
          <a:xfrm>
            <a:off x="8305800" y="4800600"/>
            <a:ext cx="381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3" name="Line 32"/>
          <p:cNvSpPr>
            <a:spLocks noChangeShapeType="1"/>
          </p:cNvSpPr>
          <p:nvPr/>
        </p:nvSpPr>
        <p:spPr bwMode="auto">
          <a:xfrm flipH="1">
            <a:off x="5638800" y="4572000"/>
            <a:ext cx="2286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4" name="Line 33"/>
          <p:cNvSpPr>
            <a:spLocks noChangeShapeType="1"/>
          </p:cNvSpPr>
          <p:nvPr/>
        </p:nvSpPr>
        <p:spPr bwMode="auto">
          <a:xfrm>
            <a:off x="5638800" y="4800600"/>
            <a:ext cx="3048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5" name="Line 34"/>
          <p:cNvSpPr>
            <a:spLocks noChangeShapeType="1"/>
          </p:cNvSpPr>
          <p:nvPr/>
        </p:nvSpPr>
        <p:spPr bwMode="auto">
          <a:xfrm flipV="1">
            <a:off x="7924800" y="48006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6" name="Line 35"/>
          <p:cNvSpPr>
            <a:spLocks noChangeShapeType="1"/>
          </p:cNvSpPr>
          <p:nvPr/>
        </p:nvSpPr>
        <p:spPr bwMode="auto">
          <a:xfrm>
            <a:off x="7924800" y="45720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7" name="Line 36"/>
          <p:cNvSpPr>
            <a:spLocks noChangeShapeType="1"/>
          </p:cNvSpPr>
          <p:nvPr/>
        </p:nvSpPr>
        <p:spPr bwMode="auto">
          <a:xfrm>
            <a:off x="5816600" y="3962400"/>
            <a:ext cx="2057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8" name="Line 37"/>
          <p:cNvSpPr>
            <a:spLocks noChangeShapeType="1"/>
          </p:cNvSpPr>
          <p:nvPr/>
        </p:nvSpPr>
        <p:spPr bwMode="auto">
          <a:xfrm>
            <a:off x="5892800" y="4419600"/>
            <a:ext cx="1981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9" name="Line 38"/>
          <p:cNvSpPr>
            <a:spLocks noChangeShapeType="1"/>
          </p:cNvSpPr>
          <p:nvPr/>
        </p:nvSpPr>
        <p:spPr bwMode="auto">
          <a:xfrm>
            <a:off x="5130800" y="4191000"/>
            <a:ext cx="457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20" name="Line 39"/>
          <p:cNvSpPr>
            <a:spLocks noChangeShapeType="1"/>
          </p:cNvSpPr>
          <p:nvPr/>
        </p:nvSpPr>
        <p:spPr bwMode="auto">
          <a:xfrm>
            <a:off x="8255000" y="4191000"/>
            <a:ext cx="381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21" name="Line 40"/>
          <p:cNvSpPr>
            <a:spLocks noChangeShapeType="1"/>
          </p:cNvSpPr>
          <p:nvPr/>
        </p:nvSpPr>
        <p:spPr bwMode="auto">
          <a:xfrm flipH="1">
            <a:off x="5588000" y="3962400"/>
            <a:ext cx="2286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22" name="Line 41"/>
          <p:cNvSpPr>
            <a:spLocks noChangeShapeType="1"/>
          </p:cNvSpPr>
          <p:nvPr/>
        </p:nvSpPr>
        <p:spPr bwMode="auto">
          <a:xfrm>
            <a:off x="5588000" y="4191000"/>
            <a:ext cx="3048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23" name="Line 42"/>
          <p:cNvSpPr>
            <a:spLocks noChangeShapeType="1"/>
          </p:cNvSpPr>
          <p:nvPr/>
        </p:nvSpPr>
        <p:spPr bwMode="auto">
          <a:xfrm flipV="1">
            <a:off x="7874000" y="41910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24" name="Line 43"/>
          <p:cNvSpPr>
            <a:spLocks noChangeShapeType="1"/>
          </p:cNvSpPr>
          <p:nvPr/>
        </p:nvSpPr>
        <p:spPr bwMode="auto">
          <a:xfrm>
            <a:off x="7874000" y="39624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25" name="Line 44"/>
          <p:cNvSpPr>
            <a:spLocks noChangeShapeType="1"/>
          </p:cNvSpPr>
          <p:nvPr/>
        </p:nvSpPr>
        <p:spPr bwMode="auto">
          <a:xfrm>
            <a:off x="5867400" y="3352800"/>
            <a:ext cx="2057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26" name="Line 45"/>
          <p:cNvSpPr>
            <a:spLocks noChangeShapeType="1"/>
          </p:cNvSpPr>
          <p:nvPr/>
        </p:nvSpPr>
        <p:spPr bwMode="auto">
          <a:xfrm>
            <a:off x="5943600" y="3810000"/>
            <a:ext cx="1981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27" name="Line 46"/>
          <p:cNvSpPr>
            <a:spLocks noChangeShapeType="1"/>
          </p:cNvSpPr>
          <p:nvPr/>
        </p:nvSpPr>
        <p:spPr bwMode="auto">
          <a:xfrm>
            <a:off x="5181600" y="3581400"/>
            <a:ext cx="457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28" name="Line 47"/>
          <p:cNvSpPr>
            <a:spLocks noChangeShapeType="1"/>
          </p:cNvSpPr>
          <p:nvPr/>
        </p:nvSpPr>
        <p:spPr bwMode="auto">
          <a:xfrm>
            <a:off x="8305800" y="3581400"/>
            <a:ext cx="381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29" name="Line 48"/>
          <p:cNvSpPr>
            <a:spLocks noChangeShapeType="1"/>
          </p:cNvSpPr>
          <p:nvPr/>
        </p:nvSpPr>
        <p:spPr bwMode="auto">
          <a:xfrm flipH="1">
            <a:off x="5638800" y="3352800"/>
            <a:ext cx="2286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30" name="Line 49"/>
          <p:cNvSpPr>
            <a:spLocks noChangeShapeType="1"/>
          </p:cNvSpPr>
          <p:nvPr/>
        </p:nvSpPr>
        <p:spPr bwMode="auto">
          <a:xfrm>
            <a:off x="5638800" y="3581400"/>
            <a:ext cx="3048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31" name="Line 50"/>
          <p:cNvSpPr>
            <a:spLocks noChangeShapeType="1"/>
          </p:cNvSpPr>
          <p:nvPr/>
        </p:nvSpPr>
        <p:spPr bwMode="auto">
          <a:xfrm flipV="1">
            <a:off x="7924800" y="35814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32" name="Line 51"/>
          <p:cNvSpPr>
            <a:spLocks noChangeShapeType="1"/>
          </p:cNvSpPr>
          <p:nvPr/>
        </p:nvSpPr>
        <p:spPr bwMode="auto">
          <a:xfrm>
            <a:off x="7924800" y="33528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33" name="Line 52"/>
          <p:cNvSpPr>
            <a:spLocks noChangeShapeType="1"/>
          </p:cNvSpPr>
          <p:nvPr/>
        </p:nvSpPr>
        <p:spPr bwMode="auto">
          <a:xfrm>
            <a:off x="5867400" y="2743200"/>
            <a:ext cx="2057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34" name="Line 53"/>
          <p:cNvSpPr>
            <a:spLocks noChangeShapeType="1"/>
          </p:cNvSpPr>
          <p:nvPr/>
        </p:nvSpPr>
        <p:spPr bwMode="auto">
          <a:xfrm>
            <a:off x="5943600" y="3200400"/>
            <a:ext cx="1981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35" name="Line 54"/>
          <p:cNvSpPr>
            <a:spLocks noChangeShapeType="1"/>
          </p:cNvSpPr>
          <p:nvPr/>
        </p:nvSpPr>
        <p:spPr bwMode="auto">
          <a:xfrm>
            <a:off x="5181600" y="2971800"/>
            <a:ext cx="457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36" name="Line 55"/>
          <p:cNvSpPr>
            <a:spLocks noChangeShapeType="1"/>
          </p:cNvSpPr>
          <p:nvPr/>
        </p:nvSpPr>
        <p:spPr bwMode="auto">
          <a:xfrm>
            <a:off x="8305800" y="2971800"/>
            <a:ext cx="381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37" name="Line 56"/>
          <p:cNvSpPr>
            <a:spLocks noChangeShapeType="1"/>
          </p:cNvSpPr>
          <p:nvPr/>
        </p:nvSpPr>
        <p:spPr bwMode="auto">
          <a:xfrm flipH="1">
            <a:off x="5638800" y="2743200"/>
            <a:ext cx="2286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38" name="Line 57"/>
          <p:cNvSpPr>
            <a:spLocks noChangeShapeType="1"/>
          </p:cNvSpPr>
          <p:nvPr/>
        </p:nvSpPr>
        <p:spPr bwMode="auto">
          <a:xfrm>
            <a:off x="5638800" y="2971800"/>
            <a:ext cx="3048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39" name="Line 58"/>
          <p:cNvSpPr>
            <a:spLocks noChangeShapeType="1"/>
          </p:cNvSpPr>
          <p:nvPr/>
        </p:nvSpPr>
        <p:spPr bwMode="auto">
          <a:xfrm flipV="1">
            <a:off x="7924800" y="29718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40" name="Line 59"/>
          <p:cNvSpPr>
            <a:spLocks noChangeShapeType="1"/>
          </p:cNvSpPr>
          <p:nvPr/>
        </p:nvSpPr>
        <p:spPr bwMode="auto">
          <a:xfrm>
            <a:off x="7924800" y="27432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41" name="Line 60"/>
          <p:cNvSpPr>
            <a:spLocks noChangeShapeType="1"/>
          </p:cNvSpPr>
          <p:nvPr/>
        </p:nvSpPr>
        <p:spPr bwMode="auto">
          <a:xfrm>
            <a:off x="5867400" y="2133600"/>
            <a:ext cx="2057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42" name="Line 61"/>
          <p:cNvSpPr>
            <a:spLocks noChangeShapeType="1"/>
          </p:cNvSpPr>
          <p:nvPr/>
        </p:nvSpPr>
        <p:spPr bwMode="auto">
          <a:xfrm>
            <a:off x="5943600" y="2590800"/>
            <a:ext cx="1981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43" name="Line 62"/>
          <p:cNvSpPr>
            <a:spLocks noChangeShapeType="1"/>
          </p:cNvSpPr>
          <p:nvPr/>
        </p:nvSpPr>
        <p:spPr bwMode="auto">
          <a:xfrm>
            <a:off x="5181600" y="2362200"/>
            <a:ext cx="457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44" name="Line 63"/>
          <p:cNvSpPr>
            <a:spLocks noChangeShapeType="1"/>
          </p:cNvSpPr>
          <p:nvPr/>
        </p:nvSpPr>
        <p:spPr bwMode="auto">
          <a:xfrm>
            <a:off x="8305800" y="2362200"/>
            <a:ext cx="381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45" name="Line 64"/>
          <p:cNvSpPr>
            <a:spLocks noChangeShapeType="1"/>
          </p:cNvSpPr>
          <p:nvPr/>
        </p:nvSpPr>
        <p:spPr bwMode="auto">
          <a:xfrm flipH="1">
            <a:off x="5638800" y="2133600"/>
            <a:ext cx="2286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46" name="Line 65"/>
          <p:cNvSpPr>
            <a:spLocks noChangeShapeType="1"/>
          </p:cNvSpPr>
          <p:nvPr/>
        </p:nvSpPr>
        <p:spPr bwMode="auto">
          <a:xfrm>
            <a:off x="5638800" y="2362200"/>
            <a:ext cx="3048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47" name="Line 66"/>
          <p:cNvSpPr>
            <a:spLocks noChangeShapeType="1"/>
          </p:cNvSpPr>
          <p:nvPr/>
        </p:nvSpPr>
        <p:spPr bwMode="auto">
          <a:xfrm flipV="1">
            <a:off x="7924800" y="23622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48" name="Line 67"/>
          <p:cNvSpPr>
            <a:spLocks noChangeShapeType="1"/>
          </p:cNvSpPr>
          <p:nvPr/>
        </p:nvSpPr>
        <p:spPr bwMode="auto">
          <a:xfrm>
            <a:off x="7924800" y="21336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49" name="Line 196"/>
          <p:cNvSpPr>
            <a:spLocks noChangeShapeType="1"/>
          </p:cNvSpPr>
          <p:nvPr/>
        </p:nvSpPr>
        <p:spPr bwMode="auto">
          <a:xfrm>
            <a:off x="5791200" y="1447800"/>
            <a:ext cx="2057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50" name="Line 197"/>
          <p:cNvSpPr>
            <a:spLocks noChangeShapeType="1"/>
          </p:cNvSpPr>
          <p:nvPr/>
        </p:nvSpPr>
        <p:spPr bwMode="auto">
          <a:xfrm>
            <a:off x="5867400" y="1905000"/>
            <a:ext cx="1981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51" name="Line 198"/>
          <p:cNvSpPr>
            <a:spLocks noChangeShapeType="1"/>
          </p:cNvSpPr>
          <p:nvPr/>
        </p:nvSpPr>
        <p:spPr bwMode="auto">
          <a:xfrm>
            <a:off x="5105400" y="1676400"/>
            <a:ext cx="457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52" name="Line 199"/>
          <p:cNvSpPr>
            <a:spLocks noChangeShapeType="1"/>
          </p:cNvSpPr>
          <p:nvPr/>
        </p:nvSpPr>
        <p:spPr bwMode="auto">
          <a:xfrm>
            <a:off x="8229600" y="1676400"/>
            <a:ext cx="381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53" name="Line 200"/>
          <p:cNvSpPr>
            <a:spLocks noChangeShapeType="1"/>
          </p:cNvSpPr>
          <p:nvPr/>
        </p:nvSpPr>
        <p:spPr bwMode="auto">
          <a:xfrm flipH="1">
            <a:off x="5562600" y="1447800"/>
            <a:ext cx="2286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54" name="Line 201"/>
          <p:cNvSpPr>
            <a:spLocks noChangeShapeType="1"/>
          </p:cNvSpPr>
          <p:nvPr/>
        </p:nvSpPr>
        <p:spPr bwMode="auto">
          <a:xfrm>
            <a:off x="5562600" y="1676400"/>
            <a:ext cx="3048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55" name="Line 202"/>
          <p:cNvSpPr>
            <a:spLocks noChangeShapeType="1"/>
          </p:cNvSpPr>
          <p:nvPr/>
        </p:nvSpPr>
        <p:spPr bwMode="auto">
          <a:xfrm flipV="1">
            <a:off x="7848600" y="16764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56" name="Line 203"/>
          <p:cNvSpPr>
            <a:spLocks noChangeShapeType="1"/>
          </p:cNvSpPr>
          <p:nvPr/>
        </p:nvSpPr>
        <p:spPr bwMode="auto">
          <a:xfrm>
            <a:off x="7848600" y="14478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57" name="Line 204"/>
          <p:cNvSpPr>
            <a:spLocks noChangeShapeType="1"/>
          </p:cNvSpPr>
          <p:nvPr/>
        </p:nvSpPr>
        <p:spPr bwMode="auto">
          <a:xfrm>
            <a:off x="1066800" y="5791200"/>
            <a:ext cx="2057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58" name="Line 205"/>
          <p:cNvSpPr>
            <a:spLocks noChangeShapeType="1"/>
          </p:cNvSpPr>
          <p:nvPr/>
        </p:nvSpPr>
        <p:spPr bwMode="auto">
          <a:xfrm>
            <a:off x="1143000" y="6248400"/>
            <a:ext cx="1981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59" name="Line 206"/>
          <p:cNvSpPr>
            <a:spLocks noChangeShapeType="1"/>
          </p:cNvSpPr>
          <p:nvPr/>
        </p:nvSpPr>
        <p:spPr bwMode="auto">
          <a:xfrm>
            <a:off x="381000" y="6019800"/>
            <a:ext cx="457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60" name="Line 207"/>
          <p:cNvSpPr>
            <a:spLocks noChangeShapeType="1"/>
          </p:cNvSpPr>
          <p:nvPr/>
        </p:nvSpPr>
        <p:spPr bwMode="auto">
          <a:xfrm>
            <a:off x="3505200" y="6019800"/>
            <a:ext cx="381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61" name="Line 208"/>
          <p:cNvSpPr>
            <a:spLocks noChangeShapeType="1"/>
          </p:cNvSpPr>
          <p:nvPr/>
        </p:nvSpPr>
        <p:spPr bwMode="auto">
          <a:xfrm flipH="1">
            <a:off x="838200" y="5791200"/>
            <a:ext cx="2286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62" name="Line 209"/>
          <p:cNvSpPr>
            <a:spLocks noChangeShapeType="1"/>
          </p:cNvSpPr>
          <p:nvPr/>
        </p:nvSpPr>
        <p:spPr bwMode="auto">
          <a:xfrm>
            <a:off x="838200" y="6019800"/>
            <a:ext cx="3048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63" name="Line 210"/>
          <p:cNvSpPr>
            <a:spLocks noChangeShapeType="1"/>
          </p:cNvSpPr>
          <p:nvPr/>
        </p:nvSpPr>
        <p:spPr bwMode="auto">
          <a:xfrm flipV="1">
            <a:off x="3124200" y="60198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64" name="Line 211"/>
          <p:cNvSpPr>
            <a:spLocks noChangeShapeType="1"/>
          </p:cNvSpPr>
          <p:nvPr/>
        </p:nvSpPr>
        <p:spPr bwMode="auto">
          <a:xfrm>
            <a:off x="3124200" y="57912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65" name="Line 212"/>
          <p:cNvSpPr>
            <a:spLocks noChangeShapeType="1"/>
          </p:cNvSpPr>
          <p:nvPr/>
        </p:nvSpPr>
        <p:spPr bwMode="auto">
          <a:xfrm>
            <a:off x="1066800" y="5181600"/>
            <a:ext cx="2057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66" name="Line 213"/>
          <p:cNvSpPr>
            <a:spLocks noChangeShapeType="1"/>
          </p:cNvSpPr>
          <p:nvPr/>
        </p:nvSpPr>
        <p:spPr bwMode="auto">
          <a:xfrm>
            <a:off x="1143000" y="5638800"/>
            <a:ext cx="1981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67" name="Line 214"/>
          <p:cNvSpPr>
            <a:spLocks noChangeShapeType="1"/>
          </p:cNvSpPr>
          <p:nvPr/>
        </p:nvSpPr>
        <p:spPr bwMode="auto">
          <a:xfrm>
            <a:off x="381000" y="5410200"/>
            <a:ext cx="457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68" name="Line 215"/>
          <p:cNvSpPr>
            <a:spLocks noChangeShapeType="1"/>
          </p:cNvSpPr>
          <p:nvPr/>
        </p:nvSpPr>
        <p:spPr bwMode="auto">
          <a:xfrm>
            <a:off x="3505200" y="5410200"/>
            <a:ext cx="381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69" name="Line 216"/>
          <p:cNvSpPr>
            <a:spLocks noChangeShapeType="1"/>
          </p:cNvSpPr>
          <p:nvPr/>
        </p:nvSpPr>
        <p:spPr bwMode="auto">
          <a:xfrm flipH="1">
            <a:off x="838200" y="5181600"/>
            <a:ext cx="2286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70" name="Line 217"/>
          <p:cNvSpPr>
            <a:spLocks noChangeShapeType="1"/>
          </p:cNvSpPr>
          <p:nvPr/>
        </p:nvSpPr>
        <p:spPr bwMode="auto">
          <a:xfrm>
            <a:off x="838200" y="5410200"/>
            <a:ext cx="3048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71" name="Line 218"/>
          <p:cNvSpPr>
            <a:spLocks noChangeShapeType="1"/>
          </p:cNvSpPr>
          <p:nvPr/>
        </p:nvSpPr>
        <p:spPr bwMode="auto">
          <a:xfrm flipV="1">
            <a:off x="3124200" y="54102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72" name="Line 219"/>
          <p:cNvSpPr>
            <a:spLocks noChangeShapeType="1"/>
          </p:cNvSpPr>
          <p:nvPr/>
        </p:nvSpPr>
        <p:spPr bwMode="auto">
          <a:xfrm>
            <a:off x="3124200" y="51816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73" name="Line 220"/>
          <p:cNvSpPr>
            <a:spLocks noChangeShapeType="1"/>
          </p:cNvSpPr>
          <p:nvPr/>
        </p:nvSpPr>
        <p:spPr bwMode="auto">
          <a:xfrm>
            <a:off x="1066800" y="4572000"/>
            <a:ext cx="2057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74" name="Line 221"/>
          <p:cNvSpPr>
            <a:spLocks noChangeShapeType="1"/>
          </p:cNvSpPr>
          <p:nvPr/>
        </p:nvSpPr>
        <p:spPr bwMode="auto">
          <a:xfrm>
            <a:off x="1143000" y="5029200"/>
            <a:ext cx="1981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75" name="Line 222"/>
          <p:cNvSpPr>
            <a:spLocks noChangeShapeType="1"/>
          </p:cNvSpPr>
          <p:nvPr/>
        </p:nvSpPr>
        <p:spPr bwMode="auto">
          <a:xfrm>
            <a:off x="381000" y="4800600"/>
            <a:ext cx="457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76" name="Line 223"/>
          <p:cNvSpPr>
            <a:spLocks noChangeShapeType="1"/>
          </p:cNvSpPr>
          <p:nvPr/>
        </p:nvSpPr>
        <p:spPr bwMode="auto">
          <a:xfrm>
            <a:off x="3505200" y="4800600"/>
            <a:ext cx="381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77" name="Line 224"/>
          <p:cNvSpPr>
            <a:spLocks noChangeShapeType="1"/>
          </p:cNvSpPr>
          <p:nvPr/>
        </p:nvSpPr>
        <p:spPr bwMode="auto">
          <a:xfrm flipH="1">
            <a:off x="838200" y="4572000"/>
            <a:ext cx="2286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78" name="Line 225"/>
          <p:cNvSpPr>
            <a:spLocks noChangeShapeType="1"/>
          </p:cNvSpPr>
          <p:nvPr/>
        </p:nvSpPr>
        <p:spPr bwMode="auto">
          <a:xfrm>
            <a:off x="838200" y="4800600"/>
            <a:ext cx="3048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79" name="Line 226"/>
          <p:cNvSpPr>
            <a:spLocks noChangeShapeType="1"/>
          </p:cNvSpPr>
          <p:nvPr/>
        </p:nvSpPr>
        <p:spPr bwMode="auto">
          <a:xfrm flipV="1">
            <a:off x="3124200" y="48006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80" name="Line 227"/>
          <p:cNvSpPr>
            <a:spLocks noChangeShapeType="1"/>
          </p:cNvSpPr>
          <p:nvPr/>
        </p:nvSpPr>
        <p:spPr bwMode="auto">
          <a:xfrm>
            <a:off x="3124200" y="45720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81" name="Line 228"/>
          <p:cNvSpPr>
            <a:spLocks noChangeShapeType="1"/>
          </p:cNvSpPr>
          <p:nvPr/>
        </p:nvSpPr>
        <p:spPr bwMode="auto">
          <a:xfrm>
            <a:off x="1016000" y="3962400"/>
            <a:ext cx="2057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82" name="Line 229"/>
          <p:cNvSpPr>
            <a:spLocks noChangeShapeType="1"/>
          </p:cNvSpPr>
          <p:nvPr/>
        </p:nvSpPr>
        <p:spPr bwMode="auto">
          <a:xfrm>
            <a:off x="1092200" y="4419600"/>
            <a:ext cx="1981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83" name="Line 230"/>
          <p:cNvSpPr>
            <a:spLocks noChangeShapeType="1"/>
          </p:cNvSpPr>
          <p:nvPr/>
        </p:nvSpPr>
        <p:spPr bwMode="auto">
          <a:xfrm>
            <a:off x="330200" y="4191000"/>
            <a:ext cx="457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84" name="Line 231"/>
          <p:cNvSpPr>
            <a:spLocks noChangeShapeType="1"/>
          </p:cNvSpPr>
          <p:nvPr/>
        </p:nvSpPr>
        <p:spPr bwMode="auto">
          <a:xfrm>
            <a:off x="3454400" y="4191000"/>
            <a:ext cx="381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85" name="Line 232"/>
          <p:cNvSpPr>
            <a:spLocks noChangeShapeType="1"/>
          </p:cNvSpPr>
          <p:nvPr/>
        </p:nvSpPr>
        <p:spPr bwMode="auto">
          <a:xfrm flipH="1">
            <a:off x="787400" y="3962400"/>
            <a:ext cx="2286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86" name="Line 233"/>
          <p:cNvSpPr>
            <a:spLocks noChangeShapeType="1"/>
          </p:cNvSpPr>
          <p:nvPr/>
        </p:nvSpPr>
        <p:spPr bwMode="auto">
          <a:xfrm>
            <a:off x="787400" y="4191000"/>
            <a:ext cx="3048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87" name="Line 234"/>
          <p:cNvSpPr>
            <a:spLocks noChangeShapeType="1"/>
          </p:cNvSpPr>
          <p:nvPr/>
        </p:nvSpPr>
        <p:spPr bwMode="auto">
          <a:xfrm flipV="1">
            <a:off x="3073400" y="41910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88" name="Line 235"/>
          <p:cNvSpPr>
            <a:spLocks noChangeShapeType="1"/>
          </p:cNvSpPr>
          <p:nvPr/>
        </p:nvSpPr>
        <p:spPr bwMode="auto">
          <a:xfrm>
            <a:off x="3073400" y="39624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89" name="Line 236"/>
          <p:cNvSpPr>
            <a:spLocks noChangeShapeType="1"/>
          </p:cNvSpPr>
          <p:nvPr/>
        </p:nvSpPr>
        <p:spPr bwMode="auto">
          <a:xfrm>
            <a:off x="1066800" y="3352800"/>
            <a:ext cx="2057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90" name="Line 237"/>
          <p:cNvSpPr>
            <a:spLocks noChangeShapeType="1"/>
          </p:cNvSpPr>
          <p:nvPr/>
        </p:nvSpPr>
        <p:spPr bwMode="auto">
          <a:xfrm>
            <a:off x="1143000" y="3810000"/>
            <a:ext cx="1981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91" name="Line 238"/>
          <p:cNvSpPr>
            <a:spLocks noChangeShapeType="1"/>
          </p:cNvSpPr>
          <p:nvPr/>
        </p:nvSpPr>
        <p:spPr bwMode="auto">
          <a:xfrm>
            <a:off x="381000" y="3581400"/>
            <a:ext cx="4572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92" name="Line 239"/>
          <p:cNvSpPr>
            <a:spLocks noChangeShapeType="1"/>
          </p:cNvSpPr>
          <p:nvPr/>
        </p:nvSpPr>
        <p:spPr bwMode="auto">
          <a:xfrm>
            <a:off x="3505200" y="3581400"/>
            <a:ext cx="381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93" name="Line 240"/>
          <p:cNvSpPr>
            <a:spLocks noChangeShapeType="1"/>
          </p:cNvSpPr>
          <p:nvPr/>
        </p:nvSpPr>
        <p:spPr bwMode="auto">
          <a:xfrm flipH="1">
            <a:off x="838200" y="3352800"/>
            <a:ext cx="2286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94" name="Line 241"/>
          <p:cNvSpPr>
            <a:spLocks noChangeShapeType="1"/>
          </p:cNvSpPr>
          <p:nvPr/>
        </p:nvSpPr>
        <p:spPr bwMode="auto">
          <a:xfrm>
            <a:off x="838200" y="3581400"/>
            <a:ext cx="3048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95" name="Line 242"/>
          <p:cNvSpPr>
            <a:spLocks noChangeShapeType="1"/>
          </p:cNvSpPr>
          <p:nvPr/>
        </p:nvSpPr>
        <p:spPr bwMode="auto">
          <a:xfrm flipV="1">
            <a:off x="3124200" y="35814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96" name="Line 243"/>
          <p:cNvSpPr>
            <a:spLocks noChangeShapeType="1"/>
          </p:cNvSpPr>
          <p:nvPr/>
        </p:nvSpPr>
        <p:spPr bwMode="auto">
          <a:xfrm>
            <a:off x="3124200" y="33528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97" name="Line 244"/>
          <p:cNvSpPr>
            <a:spLocks noChangeShapeType="1"/>
          </p:cNvSpPr>
          <p:nvPr/>
        </p:nvSpPr>
        <p:spPr bwMode="auto">
          <a:xfrm>
            <a:off x="1066800" y="1752600"/>
            <a:ext cx="2057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98" name="Line 245"/>
          <p:cNvSpPr>
            <a:spLocks noChangeShapeType="1"/>
          </p:cNvSpPr>
          <p:nvPr/>
        </p:nvSpPr>
        <p:spPr bwMode="auto">
          <a:xfrm>
            <a:off x="1143000" y="2209800"/>
            <a:ext cx="1981200" cy="1588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99" name="Line 246"/>
          <p:cNvSpPr>
            <a:spLocks noChangeShapeType="1"/>
          </p:cNvSpPr>
          <p:nvPr/>
        </p:nvSpPr>
        <p:spPr bwMode="auto">
          <a:xfrm>
            <a:off x="381000" y="1981200"/>
            <a:ext cx="457200" cy="1588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500" name="Line 247"/>
          <p:cNvSpPr>
            <a:spLocks noChangeShapeType="1"/>
          </p:cNvSpPr>
          <p:nvPr/>
        </p:nvSpPr>
        <p:spPr bwMode="auto">
          <a:xfrm>
            <a:off x="3505200" y="1981200"/>
            <a:ext cx="381000" cy="1588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501" name="Line 248"/>
          <p:cNvSpPr>
            <a:spLocks noChangeShapeType="1"/>
          </p:cNvSpPr>
          <p:nvPr/>
        </p:nvSpPr>
        <p:spPr bwMode="auto">
          <a:xfrm flipH="1">
            <a:off x="838200" y="1752600"/>
            <a:ext cx="2286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502" name="Line 249"/>
          <p:cNvSpPr>
            <a:spLocks noChangeShapeType="1"/>
          </p:cNvSpPr>
          <p:nvPr/>
        </p:nvSpPr>
        <p:spPr bwMode="auto">
          <a:xfrm>
            <a:off x="838200" y="1981200"/>
            <a:ext cx="3048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503" name="Line 250"/>
          <p:cNvSpPr>
            <a:spLocks noChangeShapeType="1"/>
          </p:cNvSpPr>
          <p:nvPr/>
        </p:nvSpPr>
        <p:spPr bwMode="auto">
          <a:xfrm flipV="1">
            <a:off x="3124200" y="19812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504" name="Line 251"/>
          <p:cNvSpPr>
            <a:spLocks noChangeShapeType="1"/>
          </p:cNvSpPr>
          <p:nvPr/>
        </p:nvSpPr>
        <p:spPr bwMode="auto">
          <a:xfrm>
            <a:off x="3124200" y="1752600"/>
            <a:ext cx="381000" cy="228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505" name="Text Box 260"/>
          <p:cNvSpPr txBox="1">
            <a:spLocks noChangeArrowheads="1"/>
          </p:cNvSpPr>
          <p:nvPr/>
        </p:nvSpPr>
        <p:spPr bwMode="auto">
          <a:xfrm>
            <a:off x="990600" y="228600"/>
            <a:ext cx="7488238" cy="711200"/>
          </a:xfrm>
          <a:prstGeom prst="rect">
            <a:avLst/>
          </a:prstGeom>
          <a:noFill/>
          <a:ln w="9525">
            <a:solidFill>
              <a:srgbClr val="66CC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4000" b="1">
                <a:solidFill>
                  <a:srgbClr val="66CCFF"/>
                </a:solidFill>
              </a:rPr>
              <a:t>MILLIONAIRE SCOREBOARD</a:t>
            </a:r>
          </a:p>
        </p:txBody>
      </p:sp>
      <p:sp>
        <p:nvSpPr>
          <p:cNvPr id="16506" name="Text Box 261"/>
          <p:cNvSpPr txBox="1">
            <a:spLocks noChangeArrowheads="1"/>
          </p:cNvSpPr>
          <p:nvPr/>
        </p:nvSpPr>
        <p:spPr bwMode="auto">
          <a:xfrm>
            <a:off x="6477000" y="6400800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FFFFFF"/>
                </a:solidFill>
                <a:hlinkClick r:id="rId2" action="ppaction://hlinksldjump"/>
              </a:rPr>
              <a:t>$100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16507" name="Text Box 262"/>
          <p:cNvSpPr txBox="1">
            <a:spLocks noChangeArrowheads="1"/>
          </p:cNvSpPr>
          <p:nvPr/>
        </p:nvSpPr>
        <p:spPr bwMode="auto">
          <a:xfrm>
            <a:off x="6477000" y="5791200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FFFFFF"/>
                </a:solidFill>
                <a:hlinkClick r:id="rId3" action="ppaction://hlinksldjump"/>
              </a:rPr>
              <a:t>$100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16508" name="Text Box 263"/>
          <p:cNvSpPr txBox="1">
            <a:spLocks noChangeArrowheads="1"/>
          </p:cNvSpPr>
          <p:nvPr/>
        </p:nvSpPr>
        <p:spPr bwMode="auto">
          <a:xfrm>
            <a:off x="6477000" y="5181600"/>
            <a:ext cx="8001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FFFFFF"/>
                </a:solidFill>
                <a:hlinkClick r:id="rId4" action="ppaction://hlinksldjump"/>
              </a:rPr>
              <a:t>$100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16509" name="Text Box 264"/>
          <p:cNvSpPr txBox="1">
            <a:spLocks noChangeArrowheads="1"/>
          </p:cNvSpPr>
          <p:nvPr/>
        </p:nvSpPr>
        <p:spPr bwMode="auto">
          <a:xfrm>
            <a:off x="6477000" y="4572000"/>
            <a:ext cx="8001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FFFFFF"/>
                </a:solidFill>
                <a:hlinkClick r:id="rId5" action="ppaction://hlinksldjump"/>
              </a:rPr>
              <a:t>$100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16510" name="Text Box 265"/>
          <p:cNvSpPr txBox="1">
            <a:spLocks noChangeArrowheads="1"/>
          </p:cNvSpPr>
          <p:nvPr/>
        </p:nvSpPr>
        <p:spPr bwMode="auto">
          <a:xfrm>
            <a:off x="6477000" y="3962400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FFFFFF"/>
                </a:solidFill>
                <a:hlinkClick r:id="rId6" action="ppaction://hlinksldjump"/>
              </a:rPr>
              <a:t>$100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16511" name="Text Box 266"/>
          <p:cNvSpPr txBox="1">
            <a:spLocks noChangeArrowheads="1"/>
          </p:cNvSpPr>
          <p:nvPr/>
        </p:nvSpPr>
        <p:spPr bwMode="auto">
          <a:xfrm>
            <a:off x="6477000" y="3352800"/>
            <a:ext cx="8001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FFFFFF"/>
                </a:solidFill>
                <a:hlinkClick r:id="rId7" action="ppaction://hlinksldjump"/>
              </a:rPr>
              <a:t>$500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16512" name="Text Box 267"/>
          <p:cNvSpPr txBox="1">
            <a:spLocks noChangeArrowheads="1"/>
          </p:cNvSpPr>
          <p:nvPr/>
        </p:nvSpPr>
        <p:spPr bwMode="auto">
          <a:xfrm>
            <a:off x="6477000" y="2743200"/>
            <a:ext cx="8001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FFFFFF"/>
                </a:solidFill>
                <a:hlinkClick r:id="rId8" action="ppaction://hlinksldjump"/>
              </a:rPr>
              <a:t>$500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16513" name="Text Box 268"/>
          <p:cNvSpPr txBox="1">
            <a:spLocks noChangeArrowheads="1"/>
          </p:cNvSpPr>
          <p:nvPr/>
        </p:nvSpPr>
        <p:spPr bwMode="auto">
          <a:xfrm>
            <a:off x="6477000" y="2133600"/>
            <a:ext cx="8001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FFFFFF"/>
                </a:solidFill>
                <a:hlinkClick r:id="rId9" action="ppaction://hlinksldjump"/>
              </a:rPr>
              <a:t>$500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16514" name="Text Box 269"/>
          <p:cNvSpPr txBox="1">
            <a:spLocks noChangeArrowheads="1"/>
          </p:cNvSpPr>
          <p:nvPr/>
        </p:nvSpPr>
        <p:spPr bwMode="auto">
          <a:xfrm>
            <a:off x="6375400" y="1447800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FFFFFF"/>
                </a:solidFill>
                <a:hlinkClick r:id="rId10" action="ppaction://hlinksldjump"/>
              </a:rPr>
              <a:t>$500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16515" name="Text Box 270"/>
          <p:cNvSpPr txBox="1">
            <a:spLocks noChangeArrowheads="1"/>
          </p:cNvSpPr>
          <p:nvPr/>
        </p:nvSpPr>
        <p:spPr bwMode="auto">
          <a:xfrm>
            <a:off x="1524000" y="5791200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FFFFFF"/>
                </a:solidFill>
                <a:hlinkClick r:id="rId11" action="ppaction://hlinksldjump"/>
              </a:rPr>
              <a:t>$500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16516" name="Text Box 271"/>
          <p:cNvSpPr txBox="1">
            <a:spLocks noChangeArrowheads="1"/>
          </p:cNvSpPr>
          <p:nvPr/>
        </p:nvSpPr>
        <p:spPr bwMode="auto">
          <a:xfrm>
            <a:off x="1524000" y="5181600"/>
            <a:ext cx="8001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FFFFFF"/>
                </a:solidFill>
                <a:hlinkClick r:id="rId12" action="ppaction://hlinksldjump"/>
              </a:rPr>
              <a:t>$600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16517" name="Text Box 272"/>
          <p:cNvSpPr txBox="1">
            <a:spLocks noChangeArrowheads="1"/>
          </p:cNvSpPr>
          <p:nvPr/>
        </p:nvSpPr>
        <p:spPr bwMode="auto">
          <a:xfrm>
            <a:off x="1447800" y="4572000"/>
            <a:ext cx="8001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FFFFFF"/>
                </a:solidFill>
                <a:hlinkClick r:id="rId13" action="ppaction://hlinksldjump"/>
              </a:rPr>
              <a:t>$600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16518" name="Text Box 273"/>
          <p:cNvSpPr txBox="1">
            <a:spLocks noChangeArrowheads="1"/>
          </p:cNvSpPr>
          <p:nvPr/>
        </p:nvSpPr>
        <p:spPr bwMode="auto">
          <a:xfrm>
            <a:off x="1447800" y="3962400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FFFFFF"/>
                </a:solidFill>
                <a:hlinkClick r:id="rId14" action="ppaction://hlinksldjump"/>
              </a:rPr>
              <a:t>$600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16519" name="Text Box 274"/>
          <p:cNvSpPr txBox="1">
            <a:spLocks noChangeArrowheads="1"/>
          </p:cNvSpPr>
          <p:nvPr/>
        </p:nvSpPr>
        <p:spPr bwMode="auto">
          <a:xfrm>
            <a:off x="1447800" y="3352800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FFFFFF"/>
                </a:solidFill>
                <a:hlinkClick r:id="rId15" action="ppaction://hlinksldjump"/>
              </a:rPr>
              <a:t>$600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16520" name="Text Box 275"/>
          <p:cNvSpPr txBox="1">
            <a:spLocks noChangeArrowheads="1"/>
          </p:cNvSpPr>
          <p:nvPr/>
        </p:nvSpPr>
        <p:spPr bwMode="auto">
          <a:xfrm>
            <a:off x="1066800" y="1752600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FFFF00"/>
                </a:solidFill>
                <a:hlinkClick r:id="rId16" action="ppaction://hlinksldjump"/>
              </a:rPr>
              <a:t>$600</a:t>
            </a:r>
            <a:endParaRPr lang="en-US" b="1">
              <a:solidFill>
                <a:srgbClr val="FFFF00"/>
              </a:solidFill>
            </a:endParaRPr>
          </a:p>
        </p:txBody>
      </p:sp>
      <p:sp>
        <p:nvSpPr>
          <p:cNvPr id="16521" name="AutoShape 291"/>
          <p:cNvSpPr>
            <a:spLocks noChangeArrowheads="1"/>
          </p:cNvSpPr>
          <p:nvPr/>
        </p:nvSpPr>
        <p:spPr bwMode="auto">
          <a:xfrm>
            <a:off x="0" y="533400"/>
            <a:ext cx="4495800" cy="2743200"/>
          </a:xfrm>
          <a:prstGeom prst="irregularSeal2">
            <a:avLst/>
          </a:prstGeom>
          <a:noFill/>
          <a:ln w="38100">
            <a:solidFill>
              <a:srgbClr val="FFFF66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6522" name="Text Box 292"/>
          <p:cNvSpPr txBox="1">
            <a:spLocks noChangeArrowheads="1"/>
          </p:cNvSpPr>
          <p:nvPr/>
        </p:nvSpPr>
        <p:spPr bwMode="auto">
          <a:xfrm>
            <a:off x="304800" y="6400800"/>
            <a:ext cx="3178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9900"/>
                </a:solidFill>
              </a:rPr>
              <a:t>Click the $ for questions</a:t>
            </a:r>
          </a:p>
        </p:txBody>
      </p:sp>
    </p:spTree>
  </p:cSld>
  <p:clrMapOvr>
    <a:masterClrMapping/>
  </p:clrMapOvr>
  <p:transition advClick="0">
    <p:blinds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800" smtClean="0">
                <a:solidFill>
                  <a:srgbClr val="66CCFF"/>
                </a:solidFill>
              </a:rPr>
              <a:t>SCORE</a:t>
            </a:r>
          </a:p>
        </p:txBody>
      </p:sp>
      <p:sp>
        <p:nvSpPr>
          <p:cNvPr id="34818" name="Line 3"/>
          <p:cNvSpPr>
            <a:spLocks noChangeShapeType="1"/>
          </p:cNvSpPr>
          <p:nvPr/>
        </p:nvSpPr>
        <p:spPr bwMode="auto">
          <a:xfrm>
            <a:off x="1676400" y="41910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19" name="Line 4"/>
          <p:cNvSpPr>
            <a:spLocks noChangeShapeType="1"/>
          </p:cNvSpPr>
          <p:nvPr/>
        </p:nvSpPr>
        <p:spPr bwMode="auto">
          <a:xfrm>
            <a:off x="7467600" y="3429000"/>
            <a:ext cx="10668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20" name="Line 5"/>
          <p:cNvSpPr>
            <a:spLocks noChangeShapeType="1"/>
          </p:cNvSpPr>
          <p:nvPr/>
        </p:nvSpPr>
        <p:spPr bwMode="auto">
          <a:xfrm>
            <a:off x="1676400" y="28194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21" name="Line 6"/>
          <p:cNvSpPr>
            <a:spLocks noChangeShapeType="1"/>
          </p:cNvSpPr>
          <p:nvPr/>
        </p:nvSpPr>
        <p:spPr bwMode="auto">
          <a:xfrm>
            <a:off x="304800" y="3505200"/>
            <a:ext cx="914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22" name="Line 7"/>
          <p:cNvSpPr>
            <a:spLocks noChangeShapeType="1"/>
          </p:cNvSpPr>
          <p:nvPr/>
        </p:nvSpPr>
        <p:spPr bwMode="auto">
          <a:xfrm flipH="1">
            <a:off x="1219200" y="28194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23" name="Line 8"/>
          <p:cNvSpPr>
            <a:spLocks noChangeShapeType="1"/>
          </p:cNvSpPr>
          <p:nvPr/>
        </p:nvSpPr>
        <p:spPr bwMode="auto">
          <a:xfrm>
            <a:off x="1219200" y="35052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24" name="Line 9"/>
          <p:cNvSpPr>
            <a:spLocks noChangeShapeType="1"/>
          </p:cNvSpPr>
          <p:nvPr/>
        </p:nvSpPr>
        <p:spPr bwMode="auto">
          <a:xfrm>
            <a:off x="7010400" y="2819400"/>
            <a:ext cx="457200" cy="609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25" name="Line 10"/>
          <p:cNvSpPr>
            <a:spLocks noChangeShapeType="1"/>
          </p:cNvSpPr>
          <p:nvPr/>
        </p:nvSpPr>
        <p:spPr bwMode="auto">
          <a:xfrm flipV="1">
            <a:off x="7010400" y="3429000"/>
            <a:ext cx="457200" cy="7620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26" name="Text Box 11"/>
          <p:cNvSpPr txBox="1">
            <a:spLocks noChangeArrowheads="1"/>
          </p:cNvSpPr>
          <p:nvPr/>
        </p:nvSpPr>
        <p:spPr bwMode="auto">
          <a:xfrm>
            <a:off x="3429000" y="3048000"/>
            <a:ext cx="14160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4800" b="1">
                <a:solidFill>
                  <a:srgbClr val="FFFF00"/>
                </a:solidFill>
              </a:rPr>
              <a:t>$500</a:t>
            </a:r>
          </a:p>
        </p:txBody>
      </p:sp>
      <p:pic>
        <p:nvPicPr>
          <p:cNvPr id="34827" name="Picture 12" descr="bd04896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4495800"/>
            <a:ext cx="3657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8" name="Picture 13" descr="bs00770_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4648200"/>
            <a:ext cx="2362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9" name="Text Box 14"/>
          <p:cNvSpPr txBox="1">
            <a:spLocks noChangeArrowheads="1"/>
          </p:cNvSpPr>
          <p:nvPr/>
        </p:nvSpPr>
        <p:spPr bwMode="auto">
          <a:xfrm>
            <a:off x="2052638" y="4724400"/>
            <a:ext cx="3406775" cy="83185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>
                <a:solidFill>
                  <a:srgbClr val="FFFFFF"/>
                </a:solidFill>
              </a:rPr>
              <a:t>Click on the money bag </a:t>
            </a:r>
          </a:p>
          <a:p>
            <a:pPr algn="ctr" eaLnBrk="0" hangingPunct="0"/>
            <a:r>
              <a:rPr lang="en-US">
                <a:solidFill>
                  <a:srgbClr val="FFFFFF"/>
                </a:solidFill>
              </a:rPr>
              <a:t>to return to the scoreboard</a:t>
            </a:r>
          </a:p>
        </p:txBody>
      </p:sp>
      <p:sp>
        <p:nvSpPr>
          <p:cNvPr id="34830" name="AutoShape 15"/>
          <p:cNvSpPr>
            <a:spLocks noChangeArrowheads="1"/>
          </p:cNvSpPr>
          <p:nvPr/>
        </p:nvSpPr>
        <p:spPr bwMode="auto">
          <a:xfrm>
            <a:off x="0" y="228600"/>
            <a:ext cx="2819400" cy="259080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3200" b="1">
                <a:solidFill>
                  <a:schemeClr val="accent2"/>
                </a:solidFill>
              </a:rPr>
              <a:t>Correct!</a:t>
            </a:r>
          </a:p>
        </p:txBody>
      </p:sp>
      <p:pic>
        <p:nvPicPr>
          <p:cNvPr id="87056" name="Picture 1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n00497a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5791200" y="6248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32" name="Text Box 17"/>
          <p:cNvSpPr txBox="1">
            <a:spLocks noChangeArrowheads="1"/>
          </p:cNvSpPr>
          <p:nvPr/>
        </p:nvSpPr>
        <p:spPr bwMode="auto">
          <a:xfrm>
            <a:off x="5715000" y="6240463"/>
            <a:ext cx="45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 advClick="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3" fill="hold"/>
                                        <p:tgtEl>
                                          <p:spTgt spid="870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7056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AutoShape 2"/>
          <p:cNvSpPr>
            <a:spLocks noChangeArrowheads="1"/>
          </p:cNvSpPr>
          <p:nvPr/>
        </p:nvSpPr>
        <p:spPr bwMode="auto">
          <a:xfrm>
            <a:off x="685800" y="457200"/>
            <a:ext cx="7772400" cy="20574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35842" name="AutoShape 3"/>
          <p:cNvSpPr>
            <a:spLocks noChangeArrowheads="1"/>
          </p:cNvSpPr>
          <p:nvPr/>
        </p:nvSpPr>
        <p:spPr bwMode="auto">
          <a:xfrm>
            <a:off x="304800" y="31242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35843" name="AutoShape 4"/>
          <p:cNvSpPr>
            <a:spLocks noChangeArrowheads="1"/>
          </p:cNvSpPr>
          <p:nvPr/>
        </p:nvSpPr>
        <p:spPr bwMode="auto">
          <a:xfrm>
            <a:off x="4876800" y="3200400"/>
            <a:ext cx="39624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35844" name="AutoShape 5"/>
          <p:cNvSpPr>
            <a:spLocks noChangeArrowheads="1"/>
          </p:cNvSpPr>
          <p:nvPr/>
        </p:nvSpPr>
        <p:spPr bwMode="auto">
          <a:xfrm>
            <a:off x="3048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35845" name="AutoShape 6"/>
          <p:cNvSpPr>
            <a:spLocks noChangeArrowheads="1"/>
          </p:cNvSpPr>
          <p:nvPr/>
        </p:nvSpPr>
        <p:spPr bwMode="auto">
          <a:xfrm>
            <a:off x="49530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35846" name="Line 7"/>
          <p:cNvSpPr>
            <a:spLocks noChangeShapeType="1"/>
          </p:cNvSpPr>
          <p:nvPr/>
        </p:nvSpPr>
        <p:spPr bwMode="auto">
          <a:xfrm flipH="1">
            <a:off x="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47" name="Line 8"/>
          <p:cNvSpPr>
            <a:spLocks noChangeShapeType="1"/>
          </p:cNvSpPr>
          <p:nvPr/>
        </p:nvSpPr>
        <p:spPr bwMode="auto">
          <a:xfrm flipH="1">
            <a:off x="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48" name="Line 9"/>
          <p:cNvSpPr>
            <a:spLocks noChangeShapeType="1"/>
          </p:cNvSpPr>
          <p:nvPr/>
        </p:nvSpPr>
        <p:spPr bwMode="auto">
          <a:xfrm>
            <a:off x="4191000" y="36576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49" name="Line 10"/>
          <p:cNvSpPr>
            <a:spLocks noChangeShapeType="1"/>
          </p:cNvSpPr>
          <p:nvPr/>
        </p:nvSpPr>
        <p:spPr bwMode="auto">
          <a:xfrm>
            <a:off x="4191000" y="5410200"/>
            <a:ext cx="7620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0" name="Line 11"/>
          <p:cNvSpPr>
            <a:spLocks noChangeShapeType="1"/>
          </p:cNvSpPr>
          <p:nvPr/>
        </p:nvSpPr>
        <p:spPr bwMode="auto">
          <a:xfrm>
            <a:off x="883920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1" name="Line 12"/>
          <p:cNvSpPr>
            <a:spLocks noChangeShapeType="1"/>
          </p:cNvSpPr>
          <p:nvPr/>
        </p:nvSpPr>
        <p:spPr bwMode="auto">
          <a:xfrm>
            <a:off x="883920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2" name="Rectangle 13"/>
          <p:cNvSpPr>
            <a:spLocks noGrp="1" noChangeArrowheads="1"/>
          </p:cNvSpPr>
          <p:nvPr>
            <p:ph type="title" sz="quarter"/>
          </p:nvPr>
        </p:nvSpPr>
        <p:spPr>
          <a:xfrm>
            <a:off x="0" y="-304800"/>
            <a:ext cx="838200" cy="304800"/>
          </a:xfrm>
        </p:spPr>
        <p:txBody>
          <a:bodyPr/>
          <a:lstStyle/>
          <a:p>
            <a:r>
              <a:rPr lang="en-US" sz="800" smtClean="0">
                <a:solidFill>
                  <a:srgbClr val="FFFFFF"/>
                </a:solidFill>
              </a:rPr>
              <a:t>$4000 Question</a:t>
            </a:r>
          </a:p>
        </p:txBody>
      </p:sp>
      <p:sp>
        <p:nvSpPr>
          <p:cNvPr id="88078" name="Rectangle 14"/>
          <p:cNvSpPr>
            <a:spLocks noGrp="1" noChangeArrowheads="1"/>
          </p:cNvSpPr>
          <p:nvPr>
            <p:ph sz="quarter" idx="1"/>
          </p:nvPr>
        </p:nvSpPr>
        <p:spPr>
          <a:xfrm>
            <a:off x="304800" y="2895600"/>
            <a:ext cx="3810000" cy="16002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4" action="ppaction://hlinksldjump"/>
              </a:rPr>
              <a:t>A: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sz="2000" b="1" smtClean="0">
                <a:solidFill>
                  <a:srgbClr val="FFFFFF"/>
                </a:solidFill>
              </a:rPr>
              <a:t>The types of guitars used in rock music.</a:t>
            </a:r>
          </a:p>
        </p:txBody>
      </p:sp>
      <p:sp>
        <p:nvSpPr>
          <p:cNvPr id="88079" name="Rectangle 15"/>
          <p:cNvSpPr>
            <a:spLocks noGrp="1" noChangeArrowheads="1"/>
          </p:cNvSpPr>
          <p:nvPr>
            <p:ph sz="quarter" idx="2"/>
          </p:nvPr>
        </p:nvSpPr>
        <p:spPr>
          <a:xfrm>
            <a:off x="4953000" y="2971800"/>
            <a:ext cx="3810000" cy="22098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5" action="ppaction://hlinksldjump"/>
              </a:rPr>
              <a:t>B: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sz="2000" b="1" smtClean="0">
                <a:solidFill>
                  <a:srgbClr val="FFFFFF"/>
                </a:solidFill>
              </a:rPr>
              <a:t>The use of computer synthesizers in rock music.</a:t>
            </a:r>
          </a:p>
        </p:txBody>
      </p:sp>
      <p:sp>
        <p:nvSpPr>
          <p:cNvPr id="88080" name="Rectangle 16"/>
          <p:cNvSpPr>
            <a:spLocks noGrp="1" noChangeArrowheads="1"/>
          </p:cNvSpPr>
          <p:nvPr>
            <p:ph sz="quarter" idx="3"/>
          </p:nvPr>
        </p:nvSpPr>
        <p:spPr>
          <a:xfrm>
            <a:off x="304800" y="4648200"/>
            <a:ext cx="3810000" cy="20574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4" action="ppaction://hlinksldjump"/>
              </a:rPr>
              <a:t>C: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sz="2000" b="1" smtClean="0">
                <a:solidFill>
                  <a:srgbClr val="FFFFFF"/>
                </a:solidFill>
              </a:rPr>
              <a:t>the connection between rock and jazz.</a:t>
            </a:r>
          </a:p>
        </p:txBody>
      </p:sp>
      <p:sp>
        <p:nvSpPr>
          <p:cNvPr id="88081" name="Rectangle 17"/>
          <p:cNvSpPr>
            <a:spLocks noGrp="1" noChangeArrowheads="1"/>
          </p:cNvSpPr>
          <p:nvPr>
            <p:ph sz="quarter" idx="4"/>
          </p:nvPr>
        </p:nvSpPr>
        <p:spPr>
          <a:xfrm>
            <a:off x="4953000" y="4191000"/>
            <a:ext cx="3810000" cy="2133600"/>
          </a:xfrm>
        </p:spPr>
        <p:txBody>
          <a:bodyPr/>
          <a:lstStyle/>
          <a:p>
            <a:pPr algn="ctr">
              <a:buFontTx/>
              <a:buNone/>
            </a:pPr>
            <a:endParaRPr lang="en-US" sz="2400" smtClean="0"/>
          </a:p>
          <a:p>
            <a:pPr algn="ctr"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4" action="ppaction://hlinksldjump"/>
              </a:rPr>
              <a:t>D: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sz="2000" b="1" smtClean="0">
                <a:solidFill>
                  <a:srgbClr val="FFFFFF"/>
                </a:solidFill>
              </a:rPr>
              <a:t>the names of popular rock and roll singers.</a:t>
            </a:r>
          </a:p>
        </p:txBody>
      </p:sp>
      <p:sp>
        <p:nvSpPr>
          <p:cNvPr id="35857" name="Line 18"/>
          <p:cNvSpPr>
            <a:spLocks noChangeShapeType="1"/>
          </p:cNvSpPr>
          <p:nvPr/>
        </p:nvSpPr>
        <p:spPr bwMode="auto">
          <a:xfrm>
            <a:off x="845820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8" name="Line 19"/>
          <p:cNvSpPr>
            <a:spLocks noChangeShapeType="1"/>
          </p:cNvSpPr>
          <p:nvPr/>
        </p:nvSpPr>
        <p:spPr bwMode="auto">
          <a:xfrm flipH="1">
            <a:off x="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9" name="Text Box 20"/>
          <p:cNvSpPr txBox="1">
            <a:spLocks noChangeArrowheads="1"/>
          </p:cNvSpPr>
          <p:nvPr/>
        </p:nvSpPr>
        <p:spPr bwMode="auto">
          <a:xfrm>
            <a:off x="3505200" y="6172200"/>
            <a:ext cx="1987550" cy="461963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FFFF"/>
                </a:solidFill>
              </a:rPr>
              <a:t>$500 Question</a:t>
            </a:r>
          </a:p>
        </p:txBody>
      </p:sp>
      <p:sp>
        <p:nvSpPr>
          <p:cNvPr id="35860" name="Text Box 21"/>
          <p:cNvSpPr txBox="1">
            <a:spLocks noChangeArrowheads="1"/>
          </p:cNvSpPr>
          <p:nvPr/>
        </p:nvSpPr>
        <p:spPr bwMode="auto">
          <a:xfrm>
            <a:off x="2286000" y="2590800"/>
            <a:ext cx="501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FF00"/>
                </a:solidFill>
              </a:rPr>
              <a:t>Click on the letter of the correct answer</a:t>
            </a:r>
          </a:p>
        </p:txBody>
      </p:sp>
      <p:pic>
        <p:nvPicPr>
          <p:cNvPr id="88086" name="Picture 2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fastest_finger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62" name="Rectangle 23"/>
          <p:cNvSpPr>
            <a:spLocks noChangeArrowheads="1"/>
          </p:cNvSpPr>
          <p:nvPr/>
        </p:nvSpPr>
        <p:spPr bwMode="auto">
          <a:xfrm>
            <a:off x="8610600" y="6400800"/>
            <a:ext cx="533400" cy="4572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pic>
        <p:nvPicPr>
          <p:cNvPr id="88088" name="Picture 2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QUESTION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10600" y="304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64" name="Rectangle 25"/>
          <p:cNvSpPr>
            <a:spLocks noChangeArrowheads="1"/>
          </p:cNvSpPr>
          <p:nvPr/>
        </p:nvSpPr>
        <p:spPr bwMode="auto">
          <a:xfrm>
            <a:off x="8382000" y="152400"/>
            <a:ext cx="762000" cy="6858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35865" name="Text Box 26"/>
          <p:cNvSpPr txBox="1">
            <a:spLocks noChangeArrowheads="1"/>
          </p:cNvSpPr>
          <p:nvPr/>
        </p:nvSpPr>
        <p:spPr bwMode="auto">
          <a:xfrm>
            <a:off x="5715000" y="609600"/>
            <a:ext cx="32004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800">
                <a:solidFill>
                  <a:srgbClr val="FFFFFF"/>
                </a:solidFill>
              </a:rPr>
              <a:t>Which of these topics is most likely discussed in volume 3 on page 43?</a:t>
            </a:r>
          </a:p>
        </p:txBody>
      </p:sp>
      <p:pic>
        <p:nvPicPr>
          <p:cNvPr id="35867" name="Picture 1" descr="p 141.tif"/>
          <p:cNvPicPr>
            <a:picLocks noChangeAspect="1"/>
          </p:cNvPicPr>
          <p:nvPr/>
        </p:nvPicPr>
        <p:blipFill>
          <a:blip r:embed="rId7" cstate="print"/>
          <a:srcRect l="3134" t="38243" r="15393" b="27145"/>
          <a:stretch>
            <a:fillRect/>
          </a:stretch>
        </p:blipFill>
        <p:spPr bwMode="auto">
          <a:xfrm>
            <a:off x="457200" y="152400"/>
            <a:ext cx="5257800" cy="289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30" fill="hold"/>
                                        <p:tgtEl>
                                          <p:spTgt spid="880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8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8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8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88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28386" fill="hold"/>
                                        <p:tgtEl>
                                          <p:spTgt spid="8808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8088"/>
                </p:tgtEl>
              </p:cMediaNode>
            </p:audio>
            <p:audio>
              <p:cMediaNode>
                <p:cTn id="3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8086"/>
                </p:tgtEl>
              </p:cMediaNode>
            </p:audio>
          </p:childTnLst>
        </p:cTn>
      </p:par>
    </p:tnLst>
    <p:bldLst>
      <p:bldP spid="88078" grpId="0" autoUpdateAnimBg="0"/>
      <p:bldP spid="88079" grpId="0" autoUpdateAnimBg="0"/>
      <p:bldP spid="88080" grpId="0" autoUpdateAnimBg="0"/>
      <p:bldP spid="88081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6866" name="AutoShape 3"/>
          <p:cNvSpPr>
            <a:spLocks noChangeArrowheads="1"/>
          </p:cNvSpPr>
          <p:nvPr/>
        </p:nvSpPr>
        <p:spPr bwMode="auto">
          <a:xfrm>
            <a:off x="914400" y="1676400"/>
            <a:ext cx="6858000" cy="3962400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4800" b="1">
                <a:solidFill>
                  <a:schemeClr val="accent2"/>
                </a:solidFill>
              </a:rPr>
              <a:t>INCORRECT!</a:t>
            </a:r>
          </a:p>
        </p:txBody>
      </p:sp>
      <p:sp>
        <p:nvSpPr>
          <p:cNvPr id="36867" name="Text Box 4"/>
          <p:cNvSpPr txBox="1">
            <a:spLocks noChangeArrowheads="1"/>
          </p:cNvSpPr>
          <p:nvPr/>
        </p:nvSpPr>
        <p:spPr bwMode="auto">
          <a:xfrm>
            <a:off x="3200400" y="5867400"/>
            <a:ext cx="2338388" cy="528638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b="1">
                <a:solidFill>
                  <a:srgbClr val="FFFF00"/>
                </a:solidFill>
                <a:hlinkClick r:id="rId2" action="ppaction://hlinksldjump"/>
              </a:rPr>
              <a:t>TRY AGAIN!</a:t>
            </a:r>
            <a:endParaRPr lang="en-US" sz="2800" b="1">
              <a:solidFill>
                <a:srgbClr val="FFFF00"/>
              </a:solidFill>
            </a:endParaRPr>
          </a:p>
        </p:txBody>
      </p:sp>
      <p:pic>
        <p:nvPicPr>
          <p:cNvPr id="36868" name="Picture 5" descr="j00791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304800"/>
            <a:ext cx="162083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blinds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800" smtClean="0">
                <a:solidFill>
                  <a:srgbClr val="66CCFF"/>
                </a:solidFill>
              </a:rPr>
              <a:t>SCORE</a:t>
            </a:r>
          </a:p>
        </p:txBody>
      </p:sp>
      <p:sp>
        <p:nvSpPr>
          <p:cNvPr id="37890" name="Line 3"/>
          <p:cNvSpPr>
            <a:spLocks noChangeShapeType="1"/>
          </p:cNvSpPr>
          <p:nvPr/>
        </p:nvSpPr>
        <p:spPr bwMode="auto">
          <a:xfrm>
            <a:off x="1676400" y="41910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1" name="Line 4"/>
          <p:cNvSpPr>
            <a:spLocks noChangeShapeType="1"/>
          </p:cNvSpPr>
          <p:nvPr/>
        </p:nvSpPr>
        <p:spPr bwMode="auto">
          <a:xfrm>
            <a:off x="7467600" y="3429000"/>
            <a:ext cx="10668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2" name="Line 5"/>
          <p:cNvSpPr>
            <a:spLocks noChangeShapeType="1"/>
          </p:cNvSpPr>
          <p:nvPr/>
        </p:nvSpPr>
        <p:spPr bwMode="auto">
          <a:xfrm>
            <a:off x="1676400" y="28194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3" name="Line 6"/>
          <p:cNvSpPr>
            <a:spLocks noChangeShapeType="1"/>
          </p:cNvSpPr>
          <p:nvPr/>
        </p:nvSpPr>
        <p:spPr bwMode="auto">
          <a:xfrm>
            <a:off x="304800" y="3505200"/>
            <a:ext cx="914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4" name="Line 7"/>
          <p:cNvSpPr>
            <a:spLocks noChangeShapeType="1"/>
          </p:cNvSpPr>
          <p:nvPr/>
        </p:nvSpPr>
        <p:spPr bwMode="auto">
          <a:xfrm flipH="1">
            <a:off x="1219200" y="28194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5" name="Line 8"/>
          <p:cNvSpPr>
            <a:spLocks noChangeShapeType="1"/>
          </p:cNvSpPr>
          <p:nvPr/>
        </p:nvSpPr>
        <p:spPr bwMode="auto">
          <a:xfrm>
            <a:off x="1219200" y="35052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6" name="Line 9"/>
          <p:cNvSpPr>
            <a:spLocks noChangeShapeType="1"/>
          </p:cNvSpPr>
          <p:nvPr/>
        </p:nvSpPr>
        <p:spPr bwMode="auto">
          <a:xfrm>
            <a:off x="7010400" y="2819400"/>
            <a:ext cx="457200" cy="609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7" name="Line 10"/>
          <p:cNvSpPr>
            <a:spLocks noChangeShapeType="1"/>
          </p:cNvSpPr>
          <p:nvPr/>
        </p:nvSpPr>
        <p:spPr bwMode="auto">
          <a:xfrm flipV="1">
            <a:off x="7010400" y="3429000"/>
            <a:ext cx="457200" cy="7620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8" name="Text Box 11"/>
          <p:cNvSpPr txBox="1">
            <a:spLocks noChangeArrowheads="1"/>
          </p:cNvSpPr>
          <p:nvPr/>
        </p:nvSpPr>
        <p:spPr bwMode="auto">
          <a:xfrm>
            <a:off x="3352800" y="3048000"/>
            <a:ext cx="14160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4800" b="1">
                <a:solidFill>
                  <a:srgbClr val="FFFF00"/>
                </a:solidFill>
              </a:rPr>
              <a:t>$500</a:t>
            </a:r>
          </a:p>
        </p:txBody>
      </p:sp>
      <p:pic>
        <p:nvPicPr>
          <p:cNvPr id="37899" name="Picture 12" descr="bd04896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4495800"/>
            <a:ext cx="3505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00" name="Picture 13" descr="bs00770_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4648200"/>
            <a:ext cx="2362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901" name="Text Box 14"/>
          <p:cNvSpPr txBox="1">
            <a:spLocks noChangeArrowheads="1"/>
          </p:cNvSpPr>
          <p:nvPr/>
        </p:nvSpPr>
        <p:spPr bwMode="auto">
          <a:xfrm>
            <a:off x="2052638" y="4724400"/>
            <a:ext cx="3406775" cy="83185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>
                <a:solidFill>
                  <a:srgbClr val="FFFFFF"/>
                </a:solidFill>
              </a:rPr>
              <a:t>Click on the money bag </a:t>
            </a:r>
          </a:p>
          <a:p>
            <a:pPr algn="ctr" eaLnBrk="0" hangingPunct="0"/>
            <a:r>
              <a:rPr lang="en-US">
                <a:solidFill>
                  <a:srgbClr val="FFFFFF"/>
                </a:solidFill>
              </a:rPr>
              <a:t>to return to the scoreboard</a:t>
            </a:r>
          </a:p>
        </p:txBody>
      </p:sp>
      <p:sp>
        <p:nvSpPr>
          <p:cNvPr id="37902" name="AutoShape 15"/>
          <p:cNvSpPr>
            <a:spLocks noChangeArrowheads="1"/>
          </p:cNvSpPr>
          <p:nvPr/>
        </p:nvSpPr>
        <p:spPr bwMode="auto">
          <a:xfrm>
            <a:off x="0" y="228600"/>
            <a:ext cx="2819400" cy="259080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3200" b="1">
                <a:solidFill>
                  <a:schemeClr val="accent2"/>
                </a:solidFill>
              </a:rPr>
              <a:t>Correct!</a:t>
            </a:r>
          </a:p>
        </p:txBody>
      </p:sp>
      <p:pic>
        <p:nvPicPr>
          <p:cNvPr id="90128" name="Picture 1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n00497a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5791200" y="6248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904" name="Text Box 17"/>
          <p:cNvSpPr txBox="1">
            <a:spLocks noChangeArrowheads="1"/>
          </p:cNvSpPr>
          <p:nvPr/>
        </p:nvSpPr>
        <p:spPr bwMode="auto">
          <a:xfrm>
            <a:off x="5715000" y="6240463"/>
            <a:ext cx="45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 advClick="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3" fill="hold"/>
                                        <p:tgtEl>
                                          <p:spTgt spid="901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0128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AutoShape 2"/>
          <p:cNvSpPr>
            <a:spLocks noChangeArrowheads="1"/>
          </p:cNvSpPr>
          <p:nvPr/>
        </p:nvSpPr>
        <p:spPr bwMode="auto">
          <a:xfrm>
            <a:off x="685800" y="457200"/>
            <a:ext cx="7772400" cy="20574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38914" name="AutoShape 3"/>
          <p:cNvSpPr>
            <a:spLocks noChangeArrowheads="1"/>
          </p:cNvSpPr>
          <p:nvPr/>
        </p:nvSpPr>
        <p:spPr bwMode="auto">
          <a:xfrm>
            <a:off x="304800" y="31242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38915" name="AutoShape 4"/>
          <p:cNvSpPr>
            <a:spLocks noChangeArrowheads="1"/>
          </p:cNvSpPr>
          <p:nvPr/>
        </p:nvSpPr>
        <p:spPr bwMode="auto">
          <a:xfrm>
            <a:off x="4876800" y="3200400"/>
            <a:ext cx="39624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38916" name="AutoShape 5"/>
          <p:cNvSpPr>
            <a:spLocks noChangeArrowheads="1"/>
          </p:cNvSpPr>
          <p:nvPr/>
        </p:nvSpPr>
        <p:spPr bwMode="auto">
          <a:xfrm>
            <a:off x="3048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38917" name="AutoShape 6"/>
          <p:cNvSpPr>
            <a:spLocks noChangeArrowheads="1"/>
          </p:cNvSpPr>
          <p:nvPr/>
        </p:nvSpPr>
        <p:spPr bwMode="auto">
          <a:xfrm>
            <a:off x="49530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38918" name="Line 7"/>
          <p:cNvSpPr>
            <a:spLocks noChangeShapeType="1"/>
          </p:cNvSpPr>
          <p:nvPr/>
        </p:nvSpPr>
        <p:spPr bwMode="auto">
          <a:xfrm flipH="1">
            <a:off x="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9" name="Line 8"/>
          <p:cNvSpPr>
            <a:spLocks noChangeShapeType="1"/>
          </p:cNvSpPr>
          <p:nvPr/>
        </p:nvSpPr>
        <p:spPr bwMode="auto">
          <a:xfrm flipH="1">
            <a:off x="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20" name="Line 9"/>
          <p:cNvSpPr>
            <a:spLocks noChangeShapeType="1"/>
          </p:cNvSpPr>
          <p:nvPr/>
        </p:nvSpPr>
        <p:spPr bwMode="auto">
          <a:xfrm>
            <a:off x="4191000" y="36576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21" name="Line 10"/>
          <p:cNvSpPr>
            <a:spLocks noChangeShapeType="1"/>
          </p:cNvSpPr>
          <p:nvPr/>
        </p:nvSpPr>
        <p:spPr bwMode="auto">
          <a:xfrm>
            <a:off x="4191000" y="5410200"/>
            <a:ext cx="7620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22" name="Line 11"/>
          <p:cNvSpPr>
            <a:spLocks noChangeShapeType="1"/>
          </p:cNvSpPr>
          <p:nvPr/>
        </p:nvSpPr>
        <p:spPr bwMode="auto">
          <a:xfrm>
            <a:off x="883920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23" name="Line 12"/>
          <p:cNvSpPr>
            <a:spLocks noChangeShapeType="1"/>
          </p:cNvSpPr>
          <p:nvPr/>
        </p:nvSpPr>
        <p:spPr bwMode="auto">
          <a:xfrm>
            <a:off x="883920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24" name="Rectangle 13"/>
          <p:cNvSpPr>
            <a:spLocks noGrp="1" noChangeArrowheads="1"/>
          </p:cNvSpPr>
          <p:nvPr>
            <p:ph type="title" sz="quarter"/>
          </p:nvPr>
        </p:nvSpPr>
        <p:spPr>
          <a:xfrm>
            <a:off x="0" y="-228600"/>
            <a:ext cx="914400" cy="228600"/>
          </a:xfrm>
        </p:spPr>
        <p:txBody>
          <a:bodyPr/>
          <a:lstStyle/>
          <a:p>
            <a:r>
              <a:rPr lang="en-US" sz="800" smtClean="0">
                <a:solidFill>
                  <a:srgbClr val="FFFFFF"/>
                </a:solidFill>
              </a:rPr>
              <a:t>$8000 Question</a:t>
            </a:r>
          </a:p>
        </p:txBody>
      </p:sp>
      <p:sp>
        <p:nvSpPr>
          <p:cNvPr id="91150" name="Rectangle 14"/>
          <p:cNvSpPr>
            <a:spLocks noGrp="1" noChangeArrowheads="1"/>
          </p:cNvSpPr>
          <p:nvPr>
            <p:ph sz="quarter" idx="1"/>
          </p:nvPr>
        </p:nvSpPr>
        <p:spPr>
          <a:xfrm>
            <a:off x="304800" y="2362200"/>
            <a:ext cx="3810000" cy="21336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4" action="ppaction://hlinksldjump"/>
              </a:rPr>
              <a:t>A: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sz="2000" b="1" smtClean="0">
                <a:solidFill>
                  <a:srgbClr val="FFFFFF"/>
                </a:solidFill>
              </a:rPr>
              <a:t>Zimbabwe’s Gross Domestic Product last year.</a:t>
            </a:r>
          </a:p>
        </p:txBody>
      </p:sp>
      <p:sp>
        <p:nvSpPr>
          <p:cNvPr id="91151" name="Rectangle 15"/>
          <p:cNvSpPr>
            <a:spLocks noGrp="1" noChangeArrowheads="1"/>
          </p:cNvSpPr>
          <p:nvPr>
            <p:ph sz="quarter" idx="2"/>
          </p:nvPr>
        </p:nvSpPr>
        <p:spPr>
          <a:xfrm>
            <a:off x="4953000" y="2819400"/>
            <a:ext cx="3810000" cy="22098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5" action="ppaction://hlinksldjump"/>
              </a:rPr>
              <a:t>B: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sz="2000" b="1" smtClean="0">
                <a:solidFill>
                  <a:srgbClr val="FFFFFF"/>
                </a:solidFill>
              </a:rPr>
              <a:t>a biography of inventor Thomas Alva Edison</a:t>
            </a:r>
          </a:p>
        </p:txBody>
      </p:sp>
      <p:sp>
        <p:nvSpPr>
          <p:cNvPr id="91152" name="Rectangle 16"/>
          <p:cNvSpPr>
            <a:spLocks noGrp="1" noChangeArrowheads="1"/>
          </p:cNvSpPr>
          <p:nvPr>
            <p:ph sz="quarter" idx="3"/>
          </p:nvPr>
        </p:nvSpPr>
        <p:spPr>
          <a:xfrm>
            <a:off x="304800" y="4419600"/>
            <a:ext cx="3810000" cy="22860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5" action="ppaction://hlinksldjump"/>
              </a:rPr>
              <a:t>C: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sz="2000" b="1" smtClean="0">
                <a:solidFill>
                  <a:srgbClr val="FFFFFF"/>
                </a:solidFill>
              </a:rPr>
              <a:t>An explanation of the causes of the Russian Revolution of 1917</a:t>
            </a:r>
            <a:endParaRPr lang="en-US" sz="2000" b="1" smtClean="0">
              <a:solidFill>
                <a:srgbClr val="FF9900"/>
              </a:solidFill>
            </a:endParaRPr>
          </a:p>
        </p:txBody>
      </p:sp>
      <p:sp>
        <p:nvSpPr>
          <p:cNvPr id="91153" name="Rectangle 17"/>
          <p:cNvSpPr>
            <a:spLocks noGrp="1" noChangeArrowheads="1"/>
          </p:cNvSpPr>
          <p:nvPr>
            <p:ph sz="quarter" idx="4"/>
          </p:nvPr>
        </p:nvSpPr>
        <p:spPr>
          <a:xfrm>
            <a:off x="4953000" y="3962400"/>
            <a:ext cx="3810000" cy="2362200"/>
          </a:xfrm>
        </p:spPr>
        <p:txBody>
          <a:bodyPr/>
          <a:lstStyle/>
          <a:p>
            <a:pPr algn="ctr">
              <a:buFontTx/>
              <a:buNone/>
            </a:pPr>
            <a:endParaRPr lang="en-US" sz="2400" smtClean="0"/>
          </a:p>
          <a:p>
            <a:pPr algn="ctr"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5" action="ppaction://hlinksldjump"/>
              </a:rPr>
              <a:t>D: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sz="1500" b="1" smtClean="0">
                <a:solidFill>
                  <a:srgbClr val="FFFFFF"/>
                </a:solidFill>
              </a:rPr>
              <a:t>a discussion of the economic importance of the Turner Turnpike opened in 1953</a:t>
            </a:r>
            <a:endParaRPr lang="en-US" sz="1500" b="1" i="1" smtClean="0">
              <a:solidFill>
                <a:srgbClr val="FFFFFF"/>
              </a:solidFill>
            </a:endParaRPr>
          </a:p>
        </p:txBody>
      </p:sp>
      <p:sp>
        <p:nvSpPr>
          <p:cNvPr id="38929" name="Line 18"/>
          <p:cNvSpPr>
            <a:spLocks noChangeShapeType="1"/>
          </p:cNvSpPr>
          <p:nvPr/>
        </p:nvSpPr>
        <p:spPr bwMode="auto">
          <a:xfrm>
            <a:off x="845820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30" name="Line 19"/>
          <p:cNvSpPr>
            <a:spLocks noChangeShapeType="1"/>
          </p:cNvSpPr>
          <p:nvPr/>
        </p:nvSpPr>
        <p:spPr bwMode="auto">
          <a:xfrm flipH="1">
            <a:off x="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31" name="Text Box 20"/>
          <p:cNvSpPr txBox="1">
            <a:spLocks noChangeArrowheads="1"/>
          </p:cNvSpPr>
          <p:nvPr/>
        </p:nvSpPr>
        <p:spPr bwMode="auto">
          <a:xfrm>
            <a:off x="3505200" y="6172200"/>
            <a:ext cx="1987550" cy="461963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FFFF"/>
                </a:solidFill>
              </a:rPr>
              <a:t>$500 Question</a:t>
            </a:r>
          </a:p>
        </p:txBody>
      </p:sp>
      <p:pic>
        <p:nvPicPr>
          <p:cNvPr id="91158" name="Picture 2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fastest_finger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33" name="Rectangle 23"/>
          <p:cNvSpPr>
            <a:spLocks noChangeArrowheads="1"/>
          </p:cNvSpPr>
          <p:nvPr/>
        </p:nvSpPr>
        <p:spPr bwMode="auto">
          <a:xfrm>
            <a:off x="8610600" y="6400800"/>
            <a:ext cx="533400" cy="4572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pic>
        <p:nvPicPr>
          <p:cNvPr id="91160" name="Picture 2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QUESTION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10600" y="304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35" name="Rectangle 25"/>
          <p:cNvSpPr>
            <a:spLocks noChangeArrowheads="1"/>
          </p:cNvSpPr>
          <p:nvPr/>
        </p:nvSpPr>
        <p:spPr bwMode="auto">
          <a:xfrm>
            <a:off x="8229600" y="0"/>
            <a:ext cx="914400" cy="7620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38936" name="Text Box 26"/>
          <p:cNvSpPr txBox="1">
            <a:spLocks noChangeArrowheads="1"/>
          </p:cNvSpPr>
          <p:nvPr/>
        </p:nvSpPr>
        <p:spPr bwMode="auto">
          <a:xfrm>
            <a:off x="1371600" y="914400"/>
            <a:ext cx="6477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3200" b="1">
                <a:solidFill>
                  <a:srgbClr val="FFFFFF"/>
                </a:solidFill>
              </a:rPr>
              <a:t>Which information would most likely be found in a world almanac?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30" fill="hold"/>
                                        <p:tgtEl>
                                          <p:spTgt spid="911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1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1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1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1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28386" fill="hold"/>
                                        <p:tgtEl>
                                          <p:spTgt spid="911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1160"/>
                </p:tgtEl>
              </p:cMediaNode>
            </p:audio>
            <p:audio>
              <p:cMediaNode>
                <p:cTn id="3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1158"/>
                </p:tgtEl>
              </p:cMediaNode>
            </p:audio>
          </p:childTnLst>
        </p:cTn>
      </p:par>
    </p:tnLst>
    <p:bldLst>
      <p:bldP spid="91150" grpId="0" autoUpdateAnimBg="0"/>
      <p:bldP spid="91151" grpId="0" autoUpdateAnimBg="0"/>
      <p:bldP spid="91152" grpId="0" autoUpdateAnimBg="0"/>
      <p:bldP spid="91153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9938" name="AutoShape 3"/>
          <p:cNvSpPr>
            <a:spLocks noChangeArrowheads="1"/>
          </p:cNvSpPr>
          <p:nvPr/>
        </p:nvSpPr>
        <p:spPr bwMode="auto">
          <a:xfrm>
            <a:off x="914400" y="1676400"/>
            <a:ext cx="6858000" cy="3962400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4800" b="1">
                <a:solidFill>
                  <a:schemeClr val="accent2"/>
                </a:solidFill>
              </a:rPr>
              <a:t>INCORRECT!</a:t>
            </a:r>
          </a:p>
        </p:txBody>
      </p:sp>
      <p:sp>
        <p:nvSpPr>
          <p:cNvPr id="39939" name="Text Box 4"/>
          <p:cNvSpPr txBox="1">
            <a:spLocks noChangeArrowheads="1"/>
          </p:cNvSpPr>
          <p:nvPr/>
        </p:nvSpPr>
        <p:spPr bwMode="auto">
          <a:xfrm>
            <a:off x="3200400" y="5867400"/>
            <a:ext cx="2338388" cy="528638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b="1">
                <a:solidFill>
                  <a:srgbClr val="FFFF00"/>
                </a:solidFill>
                <a:hlinkClick r:id="rId2" action="ppaction://hlinksldjump"/>
              </a:rPr>
              <a:t>TRY AGAIN!</a:t>
            </a:r>
            <a:endParaRPr lang="en-US" sz="2800" b="1">
              <a:solidFill>
                <a:srgbClr val="FFFF00"/>
              </a:solidFill>
            </a:endParaRPr>
          </a:p>
        </p:txBody>
      </p:sp>
      <p:pic>
        <p:nvPicPr>
          <p:cNvPr id="39940" name="Picture 5" descr="j00791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304800"/>
            <a:ext cx="162083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blinds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800" smtClean="0">
                <a:solidFill>
                  <a:srgbClr val="66CCFF"/>
                </a:solidFill>
              </a:rPr>
              <a:t>SCORE</a:t>
            </a:r>
          </a:p>
        </p:txBody>
      </p:sp>
      <p:sp>
        <p:nvSpPr>
          <p:cNvPr id="40962" name="Line 3"/>
          <p:cNvSpPr>
            <a:spLocks noChangeShapeType="1"/>
          </p:cNvSpPr>
          <p:nvPr/>
        </p:nvSpPr>
        <p:spPr bwMode="auto">
          <a:xfrm>
            <a:off x="1676400" y="41910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63" name="Line 4"/>
          <p:cNvSpPr>
            <a:spLocks noChangeShapeType="1"/>
          </p:cNvSpPr>
          <p:nvPr/>
        </p:nvSpPr>
        <p:spPr bwMode="auto">
          <a:xfrm>
            <a:off x="7467600" y="3429000"/>
            <a:ext cx="10668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64" name="Line 5"/>
          <p:cNvSpPr>
            <a:spLocks noChangeShapeType="1"/>
          </p:cNvSpPr>
          <p:nvPr/>
        </p:nvSpPr>
        <p:spPr bwMode="auto">
          <a:xfrm>
            <a:off x="1676400" y="28194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65" name="Line 6"/>
          <p:cNvSpPr>
            <a:spLocks noChangeShapeType="1"/>
          </p:cNvSpPr>
          <p:nvPr/>
        </p:nvSpPr>
        <p:spPr bwMode="auto">
          <a:xfrm>
            <a:off x="304800" y="3505200"/>
            <a:ext cx="914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66" name="Line 7"/>
          <p:cNvSpPr>
            <a:spLocks noChangeShapeType="1"/>
          </p:cNvSpPr>
          <p:nvPr/>
        </p:nvSpPr>
        <p:spPr bwMode="auto">
          <a:xfrm flipH="1">
            <a:off x="1219200" y="28194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67" name="Line 8"/>
          <p:cNvSpPr>
            <a:spLocks noChangeShapeType="1"/>
          </p:cNvSpPr>
          <p:nvPr/>
        </p:nvSpPr>
        <p:spPr bwMode="auto">
          <a:xfrm>
            <a:off x="1219200" y="35052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68" name="Line 9"/>
          <p:cNvSpPr>
            <a:spLocks noChangeShapeType="1"/>
          </p:cNvSpPr>
          <p:nvPr/>
        </p:nvSpPr>
        <p:spPr bwMode="auto">
          <a:xfrm>
            <a:off x="7010400" y="2819400"/>
            <a:ext cx="457200" cy="609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69" name="Line 10"/>
          <p:cNvSpPr>
            <a:spLocks noChangeShapeType="1"/>
          </p:cNvSpPr>
          <p:nvPr/>
        </p:nvSpPr>
        <p:spPr bwMode="auto">
          <a:xfrm flipV="1">
            <a:off x="7010400" y="3429000"/>
            <a:ext cx="457200" cy="7620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70" name="Text Box 11"/>
          <p:cNvSpPr txBox="1">
            <a:spLocks noChangeArrowheads="1"/>
          </p:cNvSpPr>
          <p:nvPr/>
        </p:nvSpPr>
        <p:spPr bwMode="auto">
          <a:xfrm>
            <a:off x="3429000" y="3048000"/>
            <a:ext cx="14160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4800" b="1">
                <a:solidFill>
                  <a:srgbClr val="FFFF00"/>
                </a:solidFill>
              </a:rPr>
              <a:t>$500</a:t>
            </a:r>
          </a:p>
        </p:txBody>
      </p:sp>
      <p:pic>
        <p:nvPicPr>
          <p:cNvPr id="40971" name="Picture 12" descr="bd04896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4495800"/>
            <a:ext cx="3581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2" name="Picture 13" descr="bs00770_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4648200"/>
            <a:ext cx="2362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3" name="Text Box 14"/>
          <p:cNvSpPr txBox="1">
            <a:spLocks noChangeArrowheads="1"/>
          </p:cNvSpPr>
          <p:nvPr/>
        </p:nvSpPr>
        <p:spPr bwMode="auto">
          <a:xfrm>
            <a:off x="2052638" y="4724400"/>
            <a:ext cx="3406775" cy="83185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>
                <a:solidFill>
                  <a:srgbClr val="FFFFFF"/>
                </a:solidFill>
              </a:rPr>
              <a:t>Click on the money bag </a:t>
            </a:r>
          </a:p>
          <a:p>
            <a:pPr algn="ctr" eaLnBrk="0" hangingPunct="0"/>
            <a:r>
              <a:rPr lang="en-US">
                <a:solidFill>
                  <a:srgbClr val="FFFFFF"/>
                </a:solidFill>
              </a:rPr>
              <a:t>to return to the scoreboard</a:t>
            </a:r>
          </a:p>
        </p:txBody>
      </p:sp>
      <p:sp>
        <p:nvSpPr>
          <p:cNvPr id="40974" name="AutoShape 15"/>
          <p:cNvSpPr>
            <a:spLocks noChangeArrowheads="1"/>
          </p:cNvSpPr>
          <p:nvPr/>
        </p:nvSpPr>
        <p:spPr bwMode="auto">
          <a:xfrm>
            <a:off x="0" y="228600"/>
            <a:ext cx="2819400" cy="259080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3200" b="1">
                <a:solidFill>
                  <a:schemeClr val="accent2"/>
                </a:solidFill>
              </a:rPr>
              <a:t>Correct!</a:t>
            </a:r>
          </a:p>
        </p:txBody>
      </p:sp>
      <p:pic>
        <p:nvPicPr>
          <p:cNvPr id="93200" name="Picture 1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n00497a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5791200" y="6248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6" name="Text Box 17"/>
          <p:cNvSpPr txBox="1">
            <a:spLocks noChangeArrowheads="1"/>
          </p:cNvSpPr>
          <p:nvPr/>
        </p:nvSpPr>
        <p:spPr bwMode="auto">
          <a:xfrm>
            <a:off x="5715000" y="6240463"/>
            <a:ext cx="45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 advClick="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3" fill="hold"/>
                                        <p:tgtEl>
                                          <p:spTgt spid="932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3200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fastest_finger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AutoShape 3"/>
          <p:cNvSpPr>
            <a:spLocks noChangeArrowheads="1"/>
          </p:cNvSpPr>
          <p:nvPr/>
        </p:nvSpPr>
        <p:spPr bwMode="auto">
          <a:xfrm>
            <a:off x="685800" y="457200"/>
            <a:ext cx="7772400" cy="20574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41987" name="AutoShape 4"/>
          <p:cNvSpPr>
            <a:spLocks noChangeArrowheads="1"/>
          </p:cNvSpPr>
          <p:nvPr/>
        </p:nvSpPr>
        <p:spPr bwMode="auto">
          <a:xfrm>
            <a:off x="304800" y="31242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41988" name="AutoShape 5"/>
          <p:cNvSpPr>
            <a:spLocks noChangeArrowheads="1"/>
          </p:cNvSpPr>
          <p:nvPr/>
        </p:nvSpPr>
        <p:spPr bwMode="auto">
          <a:xfrm>
            <a:off x="4876800" y="3200400"/>
            <a:ext cx="39624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41989" name="AutoShape 6"/>
          <p:cNvSpPr>
            <a:spLocks noChangeArrowheads="1"/>
          </p:cNvSpPr>
          <p:nvPr/>
        </p:nvSpPr>
        <p:spPr bwMode="auto">
          <a:xfrm>
            <a:off x="3048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41990" name="AutoShape 7"/>
          <p:cNvSpPr>
            <a:spLocks noChangeArrowheads="1"/>
          </p:cNvSpPr>
          <p:nvPr/>
        </p:nvSpPr>
        <p:spPr bwMode="auto">
          <a:xfrm>
            <a:off x="49530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41991" name="Line 8"/>
          <p:cNvSpPr>
            <a:spLocks noChangeShapeType="1"/>
          </p:cNvSpPr>
          <p:nvPr/>
        </p:nvSpPr>
        <p:spPr bwMode="auto">
          <a:xfrm flipH="1">
            <a:off x="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92" name="Line 9"/>
          <p:cNvSpPr>
            <a:spLocks noChangeShapeType="1"/>
          </p:cNvSpPr>
          <p:nvPr/>
        </p:nvSpPr>
        <p:spPr bwMode="auto">
          <a:xfrm flipH="1">
            <a:off x="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93" name="Line 10"/>
          <p:cNvSpPr>
            <a:spLocks noChangeShapeType="1"/>
          </p:cNvSpPr>
          <p:nvPr/>
        </p:nvSpPr>
        <p:spPr bwMode="auto">
          <a:xfrm>
            <a:off x="4191000" y="36576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94" name="Line 11"/>
          <p:cNvSpPr>
            <a:spLocks noChangeShapeType="1"/>
          </p:cNvSpPr>
          <p:nvPr/>
        </p:nvSpPr>
        <p:spPr bwMode="auto">
          <a:xfrm>
            <a:off x="4191000" y="5410200"/>
            <a:ext cx="7620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95" name="Line 12"/>
          <p:cNvSpPr>
            <a:spLocks noChangeShapeType="1"/>
          </p:cNvSpPr>
          <p:nvPr/>
        </p:nvSpPr>
        <p:spPr bwMode="auto">
          <a:xfrm>
            <a:off x="883920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96" name="Line 13"/>
          <p:cNvSpPr>
            <a:spLocks noChangeShapeType="1"/>
          </p:cNvSpPr>
          <p:nvPr/>
        </p:nvSpPr>
        <p:spPr bwMode="auto">
          <a:xfrm>
            <a:off x="883920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97" name="Rectangle 14"/>
          <p:cNvSpPr>
            <a:spLocks noGrp="1" noChangeArrowheads="1"/>
          </p:cNvSpPr>
          <p:nvPr>
            <p:ph type="title" sz="quarter"/>
          </p:nvPr>
        </p:nvSpPr>
        <p:spPr>
          <a:xfrm>
            <a:off x="0" y="-304800"/>
            <a:ext cx="990600" cy="304800"/>
          </a:xfrm>
        </p:spPr>
        <p:txBody>
          <a:bodyPr/>
          <a:lstStyle/>
          <a:p>
            <a:r>
              <a:rPr lang="en-US" sz="800" smtClean="0">
                <a:solidFill>
                  <a:srgbClr val="FFFFFF"/>
                </a:solidFill>
              </a:rPr>
              <a:t>$16000 Question</a:t>
            </a:r>
          </a:p>
        </p:txBody>
      </p:sp>
      <p:sp>
        <p:nvSpPr>
          <p:cNvPr id="94223" name="Rectangle 15"/>
          <p:cNvSpPr>
            <a:spLocks noGrp="1" noChangeArrowheads="1"/>
          </p:cNvSpPr>
          <p:nvPr>
            <p:ph sz="quarter" idx="1"/>
          </p:nvPr>
        </p:nvSpPr>
        <p:spPr>
          <a:xfrm>
            <a:off x="304800" y="2286000"/>
            <a:ext cx="3810000" cy="22098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5" action="ppaction://hlinksldjump"/>
              </a:rPr>
              <a:t>A: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sz="2000" b="1" smtClean="0">
                <a:solidFill>
                  <a:srgbClr val="FFFFFF"/>
                </a:solidFill>
              </a:rPr>
              <a:t>Directory of International Labor Unions.</a:t>
            </a:r>
          </a:p>
        </p:txBody>
      </p:sp>
      <p:sp>
        <p:nvSpPr>
          <p:cNvPr id="94224" name="Rectangle 16"/>
          <p:cNvSpPr>
            <a:spLocks noGrp="1" noChangeArrowheads="1"/>
          </p:cNvSpPr>
          <p:nvPr>
            <p:ph sz="quarter" idx="2"/>
          </p:nvPr>
        </p:nvSpPr>
        <p:spPr>
          <a:xfrm>
            <a:off x="4953000" y="2971800"/>
            <a:ext cx="3810000" cy="20574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5" action="ppaction://hlinksldjump"/>
              </a:rPr>
              <a:t>B: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sz="2000" b="1" smtClean="0">
                <a:solidFill>
                  <a:srgbClr val="FFFFFF"/>
                </a:solidFill>
              </a:rPr>
              <a:t>Principal Languages of the Modern World.</a:t>
            </a:r>
          </a:p>
        </p:txBody>
      </p:sp>
      <p:sp>
        <p:nvSpPr>
          <p:cNvPr id="94225" name="Rectangle 17"/>
          <p:cNvSpPr>
            <a:spLocks noGrp="1" noChangeArrowheads="1"/>
          </p:cNvSpPr>
          <p:nvPr>
            <p:ph sz="quarter" idx="3"/>
          </p:nvPr>
        </p:nvSpPr>
        <p:spPr>
          <a:xfrm>
            <a:off x="304800" y="4572000"/>
            <a:ext cx="3810000" cy="21336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6" action="ppaction://hlinksldjump"/>
              </a:rPr>
              <a:t>C: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sz="2000" b="1" smtClean="0">
                <a:solidFill>
                  <a:srgbClr val="FFFFFF"/>
                </a:solidFill>
              </a:rPr>
              <a:t>Human Nervous System, Structure and Function.</a:t>
            </a:r>
            <a:endParaRPr lang="en-US" sz="2000" b="1" smtClean="0">
              <a:solidFill>
                <a:srgbClr val="FF9900"/>
              </a:solidFill>
            </a:endParaRPr>
          </a:p>
        </p:txBody>
      </p:sp>
      <p:sp>
        <p:nvSpPr>
          <p:cNvPr id="94226" name="Rectangle 18"/>
          <p:cNvSpPr>
            <a:spLocks noGrp="1" noChangeArrowheads="1"/>
          </p:cNvSpPr>
          <p:nvPr>
            <p:ph sz="quarter" idx="4"/>
          </p:nvPr>
        </p:nvSpPr>
        <p:spPr>
          <a:xfrm>
            <a:off x="4953000" y="3962400"/>
            <a:ext cx="3810000" cy="2362200"/>
          </a:xfrm>
        </p:spPr>
        <p:txBody>
          <a:bodyPr/>
          <a:lstStyle/>
          <a:p>
            <a:pPr algn="ctr">
              <a:buFontTx/>
              <a:buNone/>
            </a:pPr>
            <a:endParaRPr lang="en-US" sz="2400" smtClean="0"/>
          </a:p>
          <a:p>
            <a:pPr algn="ctr"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5" action="ppaction://hlinksldjump"/>
              </a:rPr>
              <a:t>D: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sz="2000" b="1" smtClean="0">
                <a:solidFill>
                  <a:srgbClr val="FFFFFF"/>
                </a:solidFill>
              </a:rPr>
              <a:t>Immigration into the United States by Country of Last Residence.</a:t>
            </a:r>
          </a:p>
        </p:txBody>
      </p:sp>
      <p:sp>
        <p:nvSpPr>
          <p:cNvPr id="42002" name="Line 19"/>
          <p:cNvSpPr>
            <a:spLocks noChangeShapeType="1"/>
          </p:cNvSpPr>
          <p:nvPr/>
        </p:nvSpPr>
        <p:spPr bwMode="auto">
          <a:xfrm>
            <a:off x="845820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03" name="Line 20"/>
          <p:cNvSpPr>
            <a:spLocks noChangeShapeType="1"/>
          </p:cNvSpPr>
          <p:nvPr/>
        </p:nvSpPr>
        <p:spPr bwMode="auto">
          <a:xfrm flipH="1">
            <a:off x="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04" name="Rectangle 21"/>
          <p:cNvSpPr>
            <a:spLocks noChangeArrowheads="1"/>
          </p:cNvSpPr>
          <p:nvPr/>
        </p:nvSpPr>
        <p:spPr bwMode="auto">
          <a:xfrm>
            <a:off x="8610600" y="6400800"/>
            <a:ext cx="533400" cy="4572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42005" name="Text Box 22"/>
          <p:cNvSpPr txBox="1">
            <a:spLocks noChangeArrowheads="1"/>
          </p:cNvSpPr>
          <p:nvPr/>
        </p:nvSpPr>
        <p:spPr bwMode="auto">
          <a:xfrm>
            <a:off x="3429000" y="6172200"/>
            <a:ext cx="1979613" cy="466725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FFFF"/>
                </a:solidFill>
              </a:rPr>
              <a:t>$500 Question</a:t>
            </a:r>
          </a:p>
        </p:txBody>
      </p:sp>
      <p:sp>
        <p:nvSpPr>
          <p:cNvPr id="42006" name="Text Box 23"/>
          <p:cNvSpPr txBox="1">
            <a:spLocks noChangeArrowheads="1"/>
          </p:cNvSpPr>
          <p:nvPr/>
        </p:nvSpPr>
        <p:spPr bwMode="auto">
          <a:xfrm>
            <a:off x="2270125" y="2555875"/>
            <a:ext cx="501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FF00"/>
                </a:solidFill>
              </a:rPr>
              <a:t>Click on the letter of the correct answer</a:t>
            </a:r>
          </a:p>
        </p:txBody>
      </p:sp>
      <p:pic>
        <p:nvPicPr>
          <p:cNvPr id="94232" name="Picture 2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QUESTION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10600" y="304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008" name="Rectangle 25"/>
          <p:cNvSpPr>
            <a:spLocks noChangeArrowheads="1"/>
          </p:cNvSpPr>
          <p:nvPr/>
        </p:nvSpPr>
        <p:spPr bwMode="auto">
          <a:xfrm>
            <a:off x="8382000" y="152400"/>
            <a:ext cx="762000" cy="6858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42009" name="Text Box 26"/>
          <p:cNvSpPr txBox="1">
            <a:spLocks noChangeArrowheads="1"/>
          </p:cNvSpPr>
          <p:nvPr/>
        </p:nvSpPr>
        <p:spPr bwMode="auto">
          <a:xfrm>
            <a:off x="685800" y="1066800"/>
            <a:ext cx="7772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4000">
                <a:solidFill>
                  <a:srgbClr val="FFFFFF"/>
                </a:solidFill>
              </a:rPr>
              <a:t>Which heading is least likely to be found  in a world almanac?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30" fill="hold"/>
                                        <p:tgtEl>
                                          <p:spTgt spid="942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4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4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4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4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28386" fill="hold"/>
                                        <p:tgtEl>
                                          <p:spTgt spid="942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4232"/>
                </p:tgtEl>
              </p:cMediaNode>
            </p:audio>
            <p:audio>
              <p:cMediaNode>
                <p:cTn id="3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4210"/>
                </p:tgtEl>
              </p:cMediaNode>
            </p:audio>
          </p:childTnLst>
        </p:cTn>
      </p:par>
    </p:tnLst>
    <p:bldLst>
      <p:bldP spid="94223" grpId="0" autoUpdateAnimBg="0"/>
      <p:bldP spid="94224" grpId="0" autoUpdateAnimBg="0"/>
      <p:bldP spid="94225" grpId="0" autoUpdateAnimBg="0"/>
      <p:bldP spid="94226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3010" name="AutoShape 3"/>
          <p:cNvSpPr>
            <a:spLocks noChangeArrowheads="1"/>
          </p:cNvSpPr>
          <p:nvPr/>
        </p:nvSpPr>
        <p:spPr bwMode="auto">
          <a:xfrm>
            <a:off x="914400" y="1676400"/>
            <a:ext cx="6858000" cy="3962400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4800" b="1">
                <a:solidFill>
                  <a:schemeClr val="accent2"/>
                </a:solidFill>
              </a:rPr>
              <a:t>INCORRECT!</a:t>
            </a:r>
          </a:p>
        </p:txBody>
      </p:sp>
      <p:sp>
        <p:nvSpPr>
          <p:cNvPr id="43011" name="Text Box 4"/>
          <p:cNvSpPr txBox="1">
            <a:spLocks noChangeArrowheads="1"/>
          </p:cNvSpPr>
          <p:nvPr/>
        </p:nvSpPr>
        <p:spPr bwMode="auto">
          <a:xfrm>
            <a:off x="3200400" y="5867400"/>
            <a:ext cx="2338388" cy="528638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b="1">
                <a:solidFill>
                  <a:srgbClr val="FFFF00"/>
                </a:solidFill>
                <a:hlinkClick r:id="rId2" action="ppaction://hlinksldjump"/>
              </a:rPr>
              <a:t>TRY AGAIN!</a:t>
            </a:r>
            <a:endParaRPr lang="en-US" sz="2800" b="1">
              <a:solidFill>
                <a:srgbClr val="FFFF00"/>
              </a:solidFill>
            </a:endParaRPr>
          </a:p>
        </p:txBody>
      </p:sp>
      <p:pic>
        <p:nvPicPr>
          <p:cNvPr id="43012" name="Picture 5" descr="j00791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304800"/>
            <a:ext cx="162083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blinds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800" smtClean="0">
                <a:solidFill>
                  <a:srgbClr val="66CCFF"/>
                </a:solidFill>
              </a:rPr>
              <a:t>SCORE</a:t>
            </a:r>
          </a:p>
        </p:txBody>
      </p:sp>
      <p:sp>
        <p:nvSpPr>
          <p:cNvPr id="44034" name="Line 3"/>
          <p:cNvSpPr>
            <a:spLocks noChangeShapeType="1"/>
          </p:cNvSpPr>
          <p:nvPr/>
        </p:nvSpPr>
        <p:spPr bwMode="auto">
          <a:xfrm>
            <a:off x="1676400" y="41910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35" name="Line 4"/>
          <p:cNvSpPr>
            <a:spLocks noChangeShapeType="1"/>
          </p:cNvSpPr>
          <p:nvPr/>
        </p:nvSpPr>
        <p:spPr bwMode="auto">
          <a:xfrm>
            <a:off x="7467600" y="3429000"/>
            <a:ext cx="10668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36" name="Line 5"/>
          <p:cNvSpPr>
            <a:spLocks noChangeShapeType="1"/>
          </p:cNvSpPr>
          <p:nvPr/>
        </p:nvSpPr>
        <p:spPr bwMode="auto">
          <a:xfrm>
            <a:off x="1676400" y="28194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37" name="Line 6"/>
          <p:cNvSpPr>
            <a:spLocks noChangeShapeType="1"/>
          </p:cNvSpPr>
          <p:nvPr/>
        </p:nvSpPr>
        <p:spPr bwMode="auto">
          <a:xfrm>
            <a:off x="304800" y="3505200"/>
            <a:ext cx="914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38" name="Line 7"/>
          <p:cNvSpPr>
            <a:spLocks noChangeShapeType="1"/>
          </p:cNvSpPr>
          <p:nvPr/>
        </p:nvSpPr>
        <p:spPr bwMode="auto">
          <a:xfrm flipH="1">
            <a:off x="1219200" y="28194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39" name="Line 8"/>
          <p:cNvSpPr>
            <a:spLocks noChangeShapeType="1"/>
          </p:cNvSpPr>
          <p:nvPr/>
        </p:nvSpPr>
        <p:spPr bwMode="auto">
          <a:xfrm>
            <a:off x="1219200" y="35052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40" name="Line 9"/>
          <p:cNvSpPr>
            <a:spLocks noChangeShapeType="1"/>
          </p:cNvSpPr>
          <p:nvPr/>
        </p:nvSpPr>
        <p:spPr bwMode="auto">
          <a:xfrm>
            <a:off x="7010400" y="2819400"/>
            <a:ext cx="457200" cy="609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41" name="Line 10"/>
          <p:cNvSpPr>
            <a:spLocks noChangeShapeType="1"/>
          </p:cNvSpPr>
          <p:nvPr/>
        </p:nvSpPr>
        <p:spPr bwMode="auto">
          <a:xfrm flipV="1">
            <a:off x="7010400" y="3429000"/>
            <a:ext cx="457200" cy="7620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42" name="Text Box 11"/>
          <p:cNvSpPr txBox="1">
            <a:spLocks noChangeArrowheads="1"/>
          </p:cNvSpPr>
          <p:nvPr/>
        </p:nvSpPr>
        <p:spPr bwMode="auto">
          <a:xfrm>
            <a:off x="3200400" y="3048000"/>
            <a:ext cx="14033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4800" b="1">
                <a:solidFill>
                  <a:srgbClr val="FFFF00"/>
                </a:solidFill>
              </a:rPr>
              <a:t>$500</a:t>
            </a:r>
          </a:p>
        </p:txBody>
      </p:sp>
      <p:pic>
        <p:nvPicPr>
          <p:cNvPr id="44043" name="Picture 12" descr="bd04896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4495800"/>
            <a:ext cx="3657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4" name="Picture 13" descr="bs00770_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4648200"/>
            <a:ext cx="2362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45" name="Text Box 14"/>
          <p:cNvSpPr txBox="1">
            <a:spLocks noChangeArrowheads="1"/>
          </p:cNvSpPr>
          <p:nvPr/>
        </p:nvSpPr>
        <p:spPr bwMode="auto">
          <a:xfrm>
            <a:off x="2052638" y="4724400"/>
            <a:ext cx="3406775" cy="83185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>
                <a:solidFill>
                  <a:srgbClr val="FFFFFF"/>
                </a:solidFill>
              </a:rPr>
              <a:t>Click on the money bag </a:t>
            </a:r>
          </a:p>
          <a:p>
            <a:pPr algn="ctr" eaLnBrk="0" hangingPunct="0"/>
            <a:r>
              <a:rPr lang="en-US">
                <a:solidFill>
                  <a:srgbClr val="FFFFFF"/>
                </a:solidFill>
              </a:rPr>
              <a:t>to return to the scoreboard</a:t>
            </a:r>
          </a:p>
        </p:txBody>
      </p:sp>
      <p:sp>
        <p:nvSpPr>
          <p:cNvPr id="44046" name="AutoShape 15"/>
          <p:cNvSpPr>
            <a:spLocks noChangeArrowheads="1"/>
          </p:cNvSpPr>
          <p:nvPr/>
        </p:nvSpPr>
        <p:spPr bwMode="auto">
          <a:xfrm>
            <a:off x="0" y="228600"/>
            <a:ext cx="2819400" cy="259080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3200" b="1">
                <a:solidFill>
                  <a:schemeClr val="accent2"/>
                </a:solidFill>
              </a:rPr>
              <a:t>Correct!</a:t>
            </a:r>
          </a:p>
        </p:txBody>
      </p:sp>
      <p:pic>
        <p:nvPicPr>
          <p:cNvPr id="96272" name="Picture 1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n00497a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5791200" y="6248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48" name="Text Box 17"/>
          <p:cNvSpPr txBox="1">
            <a:spLocks noChangeArrowheads="1"/>
          </p:cNvSpPr>
          <p:nvPr/>
        </p:nvSpPr>
        <p:spPr bwMode="auto">
          <a:xfrm>
            <a:off x="5715000" y="6240463"/>
            <a:ext cx="45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 advClick="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3" fill="hold"/>
                                        <p:tgtEl>
                                          <p:spTgt spid="962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627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AutoShape 2"/>
          <p:cNvSpPr>
            <a:spLocks noChangeArrowheads="1"/>
          </p:cNvSpPr>
          <p:nvPr/>
        </p:nvSpPr>
        <p:spPr bwMode="auto">
          <a:xfrm>
            <a:off x="685800" y="457200"/>
            <a:ext cx="7772400" cy="20574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7410" name="AutoShape 3"/>
          <p:cNvSpPr>
            <a:spLocks noChangeArrowheads="1"/>
          </p:cNvSpPr>
          <p:nvPr/>
        </p:nvSpPr>
        <p:spPr bwMode="auto">
          <a:xfrm>
            <a:off x="304800" y="31242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7411" name="AutoShape 4"/>
          <p:cNvSpPr>
            <a:spLocks noChangeArrowheads="1"/>
          </p:cNvSpPr>
          <p:nvPr/>
        </p:nvSpPr>
        <p:spPr bwMode="auto">
          <a:xfrm>
            <a:off x="4876800" y="3200400"/>
            <a:ext cx="39624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7412" name="AutoShape 5"/>
          <p:cNvSpPr>
            <a:spLocks noChangeArrowheads="1"/>
          </p:cNvSpPr>
          <p:nvPr/>
        </p:nvSpPr>
        <p:spPr bwMode="auto">
          <a:xfrm>
            <a:off x="3048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7413" name="AutoShape 6"/>
          <p:cNvSpPr>
            <a:spLocks noChangeArrowheads="1"/>
          </p:cNvSpPr>
          <p:nvPr/>
        </p:nvSpPr>
        <p:spPr bwMode="auto">
          <a:xfrm>
            <a:off x="49530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7414" name="Line 7"/>
          <p:cNvSpPr>
            <a:spLocks noChangeShapeType="1"/>
          </p:cNvSpPr>
          <p:nvPr/>
        </p:nvSpPr>
        <p:spPr bwMode="auto">
          <a:xfrm flipH="1">
            <a:off x="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5" name="Line 8"/>
          <p:cNvSpPr>
            <a:spLocks noChangeShapeType="1"/>
          </p:cNvSpPr>
          <p:nvPr/>
        </p:nvSpPr>
        <p:spPr bwMode="auto">
          <a:xfrm flipH="1">
            <a:off x="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6" name="Line 9"/>
          <p:cNvSpPr>
            <a:spLocks noChangeShapeType="1"/>
          </p:cNvSpPr>
          <p:nvPr/>
        </p:nvSpPr>
        <p:spPr bwMode="auto">
          <a:xfrm>
            <a:off x="4191000" y="36576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7" name="Line 10"/>
          <p:cNvSpPr>
            <a:spLocks noChangeShapeType="1"/>
          </p:cNvSpPr>
          <p:nvPr/>
        </p:nvSpPr>
        <p:spPr bwMode="auto">
          <a:xfrm>
            <a:off x="4191000" y="5410200"/>
            <a:ext cx="7620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8" name="Line 11"/>
          <p:cNvSpPr>
            <a:spLocks noChangeShapeType="1"/>
          </p:cNvSpPr>
          <p:nvPr/>
        </p:nvSpPr>
        <p:spPr bwMode="auto">
          <a:xfrm>
            <a:off x="883920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9" name="Line 12"/>
          <p:cNvSpPr>
            <a:spLocks noChangeShapeType="1"/>
          </p:cNvSpPr>
          <p:nvPr/>
        </p:nvSpPr>
        <p:spPr bwMode="auto">
          <a:xfrm>
            <a:off x="883920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0" name="Rectangle 13"/>
          <p:cNvSpPr>
            <a:spLocks noGrp="1" noChangeArrowheads="1"/>
          </p:cNvSpPr>
          <p:nvPr>
            <p:ph type="title" sz="quarter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en-US" sz="2500" smtClean="0">
                <a:solidFill>
                  <a:srgbClr val="FFFFFF"/>
                </a:solidFill>
              </a:rPr>
              <a:t>Which of the following is an example of a primary source?</a:t>
            </a:r>
          </a:p>
        </p:txBody>
      </p:sp>
      <p:sp>
        <p:nvSpPr>
          <p:cNvPr id="5134" name="Rectangle 14"/>
          <p:cNvSpPr>
            <a:spLocks noGrp="1" noChangeArrowheads="1"/>
          </p:cNvSpPr>
          <p:nvPr>
            <p:ph sz="quarter" idx="1"/>
          </p:nvPr>
        </p:nvSpPr>
        <p:spPr>
          <a:xfrm>
            <a:off x="228600" y="2514600"/>
            <a:ext cx="41148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4" action="ppaction://hlinksldjump"/>
              </a:rPr>
              <a:t>A: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sz="2000" b="1" smtClean="0">
                <a:solidFill>
                  <a:srgbClr val="FFFFFF"/>
                </a:solidFill>
              </a:rPr>
              <a:t>Your yearbook picture</a:t>
            </a:r>
          </a:p>
        </p:txBody>
      </p:sp>
      <p:sp>
        <p:nvSpPr>
          <p:cNvPr id="5135" name="Rectangle 15"/>
          <p:cNvSpPr>
            <a:spLocks noGrp="1" noChangeArrowheads="1"/>
          </p:cNvSpPr>
          <p:nvPr>
            <p:ph sz="quarter" idx="2"/>
          </p:nvPr>
        </p:nvSpPr>
        <p:spPr>
          <a:xfrm>
            <a:off x="4724400" y="2895600"/>
            <a:ext cx="4191000" cy="21336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5" action="ppaction://hlinksldjump"/>
              </a:rPr>
              <a:t>B: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sz="2000" b="1" smtClean="0">
                <a:solidFill>
                  <a:srgbClr val="FFFFFF"/>
                </a:solidFill>
              </a:rPr>
              <a:t>Your mom telling your dad about your school picture</a:t>
            </a:r>
          </a:p>
        </p:txBody>
      </p:sp>
      <p:sp>
        <p:nvSpPr>
          <p:cNvPr id="5136" name="Rectangle 16"/>
          <p:cNvSpPr>
            <a:spLocks noGrp="1" noChangeArrowheads="1"/>
          </p:cNvSpPr>
          <p:nvPr>
            <p:ph sz="quarter" idx="3"/>
          </p:nvPr>
        </p:nvSpPr>
        <p:spPr>
          <a:xfrm>
            <a:off x="0" y="4572000"/>
            <a:ext cx="4191000" cy="21336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5" action="ppaction://hlinksldjump"/>
              </a:rPr>
              <a:t>C: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sz="2000" b="1" smtClean="0">
                <a:solidFill>
                  <a:srgbClr val="FFFFFF"/>
                </a:solidFill>
              </a:rPr>
              <a:t>A</a:t>
            </a:r>
            <a:r>
              <a:rPr lang="en-US" b="1" smtClean="0">
                <a:solidFill>
                  <a:srgbClr val="FFFFFF"/>
                </a:solidFill>
              </a:rPr>
              <a:t> </a:t>
            </a:r>
            <a:r>
              <a:rPr lang="en-US" sz="2000" b="1" smtClean="0">
                <a:solidFill>
                  <a:srgbClr val="FFFFFF"/>
                </a:solidFill>
              </a:rPr>
              <a:t>story about your yearbook that you wrote</a:t>
            </a:r>
            <a:endParaRPr lang="en-US" sz="2000" b="1" smtClean="0">
              <a:solidFill>
                <a:srgbClr val="FF9900"/>
              </a:solidFill>
            </a:endParaRPr>
          </a:p>
        </p:txBody>
      </p:sp>
      <p:sp>
        <p:nvSpPr>
          <p:cNvPr id="5137" name="Rectangle 17"/>
          <p:cNvSpPr>
            <a:spLocks noGrp="1" noChangeArrowheads="1"/>
          </p:cNvSpPr>
          <p:nvPr>
            <p:ph sz="quarter" idx="4"/>
          </p:nvPr>
        </p:nvSpPr>
        <p:spPr>
          <a:xfrm>
            <a:off x="4800600" y="4038600"/>
            <a:ext cx="4343400" cy="1981200"/>
          </a:xfrm>
        </p:spPr>
        <p:txBody>
          <a:bodyPr/>
          <a:lstStyle/>
          <a:p>
            <a:pPr algn="ctr">
              <a:buFontTx/>
              <a:buNone/>
            </a:pPr>
            <a:endParaRPr lang="en-US" sz="2400" dirty="0" smtClean="0"/>
          </a:p>
          <a:p>
            <a:pPr algn="ctr">
              <a:buFontTx/>
              <a:buNone/>
            </a:pPr>
            <a:endParaRPr lang="en-US" sz="2400" dirty="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dirty="0" smtClean="0">
                <a:solidFill>
                  <a:srgbClr val="FF9900"/>
                </a:solidFill>
                <a:hlinkClick r:id="rId5" action="ppaction://hlinksldjump"/>
              </a:rPr>
              <a:t>D:</a:t>
            </a:r>
            <a:r>
              <a:rPr lang="en-US" b="1" dirty="0" smtClean="0">
                <a:solidFill>
                  <a:srgbClr val="FF9900"/>
                </a:solidFill>
              </a:rPr>
              <a:t> </a:t>
            </a:r>
            <a:r>
              <a:rPr lang="en-US" sz="1800" b="1" dirty="0" smtClean="0">
                <a:solidFill>
                  <a:srgbClr val="FFFFFF"/>
                </a:solidFill>
              </a:rPr>
              <a:t>You writing your interpretation of </a:t>
            </a:r>
            <a:r>
              <a:rPr lang="en-US" sz="1800" b="1" dirty="0" smtClean="0">
                <a:solidFill>
                  <a:srgbClr val="FFFFFF"/>
                </a:solidFill>
              </a:rPr>
              <a:t>your brother’s </a:t>
            </a:r>
            <a:r>
              <a:rPr lang="en-US" sz="1800" b="1" dirty="0" smtClean="0">
                <a:solidFill>
                  <a:srgbClr val="FFFFFF"/>
                </a:solidFill>
              </a:rPr>
              <a:t>science fair project. </a:t>
            </a:r>
          </a:p>
        </p:txBody>
      </p:sp>
      <p:sp>
        <p:nvSpPr>
          <p:cNvPr id="17425" name="Line 18"/>
          <p:cNvSpPr>
            <a:spLocks noChangeShapeType="1"/>
          </p:cNvSpPr>
          <p:nvPr/>
        </p:nvSpPr>
        <p:spPr bwMode="auto">
          <a:xfrm>
            <a:off x="845820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6" name="Line 19"/>
          <p:cNvSpPr>
            <a:spLocks noChangeShapeType="1"/>
          </p:cNvSpPr>
          <p:nvPr/>
        </p:nvSpPr>
        <p:spPr bwMode="auto">
          <a:xfrm flipH="1">
            <a:off x="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7" name="Text Box 39"/>
          <p:cNvSpPr txBox="1">
            <a:spLocks noChangeArrowheads="1"/>
          </p:cNvSpPr>
          <p:nvPr/>
        </p:nvSpPr>
        <p:spPr bwMode="auto">
          <a:xfrm>
            <a:off x="3505200" y="6172200"/>
            <a:ext cx="1979613" cy="466725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FFFF"/>
                </a:solidFill>
              </a:rPr>
              <a:t>$100 Question</a:t>
            </a:r>
          </a:p>
        </p:txBody>
      </p:sp>
      <p:sp>
        <p:nvSpPr>
          <p:cNvPr id="17428" name="Text Box 40"/>
          <p:cNvSpPr txBox="1">
            <a:spLocks noChangeArrowheads="1"/>
          </p:cNvSpPr>
          <p:nvPr/>
        </p:nvSpPr>
        <p:spPr bwMode="auto">
          <a:xfrm>
            <a:off x="2362200" y="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17429" name="Text Box 41"/>
          <p:cNvSpPr txBox="1">
            <a:spLocks noChangeArrowheads="1"/>
          </p:cNvSpPr>
          <p:nvPr/>
        </p:nvSpPr>
        <p:spPr bwMode="auto">
          <a:xfrm>
            <a:off x="2270125" y="2555875"/>
            <a:ext cx="501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FF00"/>
                </a:solidFill>
              </a:rPr>
              <a:t>Click on the letter of the correct answer</a:t>
            </a:r>
          </a:p>
        </p:txBody>
      </p:sp>
      <p:pic>
        <p:nvPicPr>
          <p:cNvPr id="5162" name="Picture 4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fastest_finger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31" name="Rectangle 35"/>
          <p:cNvSpPr>
            <a:spLocks noChangeArrowheads="1"/>
          </p:cNvSpPr>
          <p:nvPr/>
        </p:nvSpPr>
        <p:spPr bwMode="auto">
          <a:xfrm>
            <a:off x="8610600" y="6400800"/>
            <a:ext cx="533400" cy="4572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pic>
        <p:nvPicPr>
          <p:cNvPr id="5163" name="Picture 43">
            <a:hlinkClick r:id="" action="ppaction://media"/>
          </p:cNvPr>
          <p:cNvPicPr>
            <a:picLocks noRot="1" noChangeAspect="1" noChangeArrowheads="1"/>
          </p:cNvPicPr>
          <p:nvPr>
            <a:wavAudioFile r:embed="rId2" name="QUESTION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534400" y="228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33" name="Rectangle 33"/>
          <p:cNvSpPr>
            <a:spLocks noChangeArrowheads="1"/>
          </p:cNvSpPr>
          <p:nvPr/>
        </p:nvSpPr>
        <p:spPr bwMode="auto">
          <a:xfrm>
            <a:off x="8382000" y="152400"/>
            <a:ext cx="762000" cy="6858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30" fill="hold"/>
                                        <p:tgtEl>
                                          <p:spTgt spid="51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28386" fill="hold"/>
                                        <p:tgtEl>
                                          <p:spTgt spid="51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63"/>
                </p:tgtEl>
              </p:cMediaNode>
            </p:audio>
            <p:audio>
              <p:cMediaNode>
                <p:cTn id="3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62"/>
                </p:tgtEl>
              </p:cMediaNode>
            </p:audio>
          </p:childTnLst>
        </p:cTn>
      </p:par>
    </p:tnLst>
    <p:bldLst>
      <p:bldP spid="5134" grpId="0" autoUpdateAnimBg="0"/>
      <p:bldP spid="5135" grpId="0" autoUpdateAnimBg="0"/>
      <p:bldP spid="5136" grpId="0" autoUpdateAnimBg="0"/>
      <p:bldP spid="5137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AutoShape 2"/>
          <p:cNvSpPr>
            <a:spLocks noChangeArrowheads="1"/>
          </p:cNvSpPr>
          <p:nvPr/>
        </p:nvSpPr>
        <p:spPr bwMode="auto">
          <a:xfrm>
            <a:off x="685800" y="457200"/>
            <a:ext cx="7772400" cy="20574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45058" name="AutoShape 3"/>
          <p:cNvSpPr>
            <a:spLocks noChangeArrowheads="1"/>
          </p:cNvSpPr>
          <p:nvPr/>
        </p:nvSpPr>
        <p:spPr bwMode="auto">
          <a:xfrm>
            <a:off x="304800" y="31242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45059" name="AutoShape 4"/>
          <p:cNvSpPr>
            <a:spLocks noChangeArrowheads="1"/>
          </p:cNvSpPr>
          <p:nvPr/>
        </p:nvSpPr>
        <p:spPr bwMode="auto">
          <a:xfrm>
            <a:off x="4876800" y="3200400"/>
            <a:ext cx="39624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45060" name="AutoShape 5"/>
          <p:cNvSpPr>
            <a:spLocks noChangeArrowheads="1"/>
          </p:cNvSpPr>
          <p:nvPr/>
        </p:nvSpPr>
        <p:spPr bwMode="auto">
          <a:xfrm>
            <a:off x="3048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45061" name="AutoShape 6"/>
          <p:cNvSpPr>
            <a:spLocks noChangeArrowheads="1"/>
          </p:cNvSpPr>
          <p:nvPr/>
        </p:nvSpPr>
        <p:spPr bwMode="auto">
          <a:xfrm>
            <a:off x="49530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45062" name="Line 7"/>
          <p:cNvSpPr>
            <a:spLocks noChangeShapeType="1"/>
          </p:cNvSpPr>
          <p:nvPr/>
        </p:nvSpPr>
        <p:spPr bwMode="auto">
          <a:xfrm flipH="1">
            <a:off x="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63" name="Line 8"/>
          <p:cNvSpPr>
            <a:spLocks noChangeShapeType="1"/>
          </p:cNvSpPr>
          <p:nvPr/>
        </p:nvSpPr>
        <p:spPr bwMode="auto">
          <a:xfrm flipH="1">
            <a:off x="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64" name="Line 9"/>
          <p:cNvSpPr>
            <a:spLocks noChangeShapeType="1"/>
          </p:cNvSpPr>
          <p:nvPr/>
        </p:nvSpPr>
        <p:spPr bwMode="auto">
          <a:xfrm>
            <a:off x="4191000" y="36576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65" name="Line 10"/>
          <p:cNvSpPr>
            <a:spLocks noChangeShapeType="1"/>
          </p:cNvSpPr>
          <p:nvPr/>
        </p:nvSpPr>
        <p:spPr bwMode="auto">
          <a:xfrm>
            <a:off x="4191000" y="5410200"/>
            <a:ext cx="7620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66" name="Line 11"/>
          <p:cNvSpPr>
            <a:spLocks noChangeShapeType="1"/>
          </p:cNvSpPr>
          <p:nvPr/>
        </p:nvSpPr>
        <p:spPr bwMode="auto">
          <a:xfrm>
            <a:off x="883920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67" name="Line 12"/>
          <p:cNvSpPr>
            <a:spLocks noChangeShapeType="1"/>
          </p:cNvSpPr>
          <p:nvPr/>
        </p:nvSpPr>
        <p:spPr bwMode="auto">
          <a:xfrm>
            <a:off x="883920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68" name="Rectangle 13"/>
          <p:cNvSpPr>
            <a:spLocks noGrp="1" noChangeArrowheads="1"/>
          </p:cNvSpPr>
          <p:nvPr>
            <p:ph type="title" sz="quarter"/>
          </p:nvPr>
        </p:nvSpPr>
        <p:spPr>
          <a:xfrm>
            <a:off x="-76200" y="-304800"/>
            <a:ext cx="1066800" cy="304800"/>
          </a:xfrm>
        </p:spPr>
        <p:txBody>
          <a:bodyPr/>
          <a:lstStyle/>
          <a:p>
            <a:r>
              <a:rPr lang="en-US" sz="800" smtClean="0">
                <a:solidFill>
                  <a:srgbClr val="FFFFFF"/>
                </a:solidFill>
              </a:rPr>
              <a:t>$32000 Question</a:t>
            </a:r>
          </a:p>
        </p:txBody>
      </p:sp>
      <p:sp>
        <p:nvSpPr>
          <p:cNvPr id="97294" name="Rectangle 14"/>
          <p:cNvSpPr>
            <a:spLocks noGrp="1" noChangeArrowheads="1"/>
          </p:cNvSpPr>
          <p:nvPr>
            <p:ph sz="quarter" idx="1"/>
          </p:nvPr>
        </p:nvSpPr>
        <p:spPr>
          <a:xfrm>
            <a:off x="381000" y="2362200"/>
            <a:ext cx="3962400" cy="21336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4" action="ppaction://hlinksldjump"/>
              </a:rPr>
              <a:t>A: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sz="2000" b="1" smtClean="0">
                <a:solidFill>
                  <a:srgbClr val="FFFFFF"/>
                </a:solidFill>
              </a:rPr>
              <a:t>a photograph of riots in a foreign country.</a:t>
            </a:r>
          </a:p>
        </p:txBody>
      </p:sp>
      <p:sp>
        <p:nvSpPr>
          <p:cNvPr id="97295" name="Rectangle 15"/>
          <p:cNvSpPr>
            <a:spLocks noGrp="1" noChangeArrowheads="1"/>
          </p:cNvSpPr>
          <p:nvPr>
            <p:ph sz="quarter" idx="2"/>
          </p:nvPr>
        </p:nvSpPr>
        <p:spPr>
          <a:xfrm>
            <a:off x="4953000" y="2895600"/>
            <a:ext cx="4038600" cy="21336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4" action="ppaction://hlinksldjump"/>
              </a:rPr>
              <a:t>B: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sz="2000" b="1" smtClean="0">
                <a:solidFill>
                  <a:srgbClr val="FFFFFF"/>
                </a:solidFill>
              </a:rPr>
              <a:t>recent consumer product safety bulletins. </a:t>
            </a:r>
          </a:p>
        </p:txBody>
      </p:sp>
      <p:sp>
        <p:nvSpPr>
          <p:cNvPr id="97296" name="Rectangle 16"/>
          <p:cNvSpPr>
            <a:spLocks noGrp="1" noChangeArrowheads="1"/>
          </p:cNvSpPr>
          <p:nvPr>
            <p:ph sz="quarter" idx="3"/>
          </p:nvPr>
        </p:nvSpPr>
        <p:spPr>
          <a:xfrm>
            <a:off x="304800" y="4419600"/>
            <a:ext cx="3962400" cy="22860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4" action="ppaction://hlinksldjump"/>
              </a:rPr>
              <a:t>C: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sz="2000" b="1" smtClean="0">
                <a:solidFill>
                  <a:srgbClr val="FFFFFF"/>
                </a:solidFill>
              </a:rPr>
              <a:t>the death of a famous sports personality.</a:t>
            </a:r>
            <a:endParaRPr lang="en-US" sz="2000" b="1" smtClean="0">
              <a:solidFill>
                <a:srgbClr val="FF9900"/>
              </a:solidFill>
            </a:endParaRPr>
          </a:p>
        </p:txBody>
      </p:sp>
      <p:sp>
        <p:nvSpPr>
          <p:cNvPr id="97297" name="Rectangle 17"/>
          <p:cNvSpPr>
            <a:spLocks noGrp="1" noChangeArrowheads="1"/>
          </p:cNvSpPr>
          <p:nvPr>
            <p:ph sz="quarter" idx="4"/>
          </p:nvPr>
        </p:nvSpPr>
        <p:spPr>
          <a:xfrm>
            <a:off x="4953000" y="4114800"/>
            <a:ext cx="3810000" cy="2209800"/>
          </a:xfrm>
        </p:spPr>
        <p:txBody>
          <a:bodyPr/>
          <a:lstStyle/>
          <a:p>
            <a:pPr algn="ctr">
              <a:buFontTx/>
              <a:buNone/>
            </a:pPr>
            <a:endParaRPr lang="en-US" sz="2400" smtClean="0"/>
          </a:p>
          <a:p>
            <a:pPr algn="ctr"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5" action="ppaction://hlinksldjump"/>
              </a:rPr>
              <a:t>D: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sz="2000" b="1" smtClean="0">
                <a:solidFill>
                  <a:srgbClr val="FFFFFF"/>
                </a:solidFill>
              </a:rPr>
              <a:t>arguments between city council members.</a:t>
            </a:r>
          </a:p>
        </p:txBody>
      </p:sp>
      <p:sp>
        <p:nvSpPr>
          <p:cNvPr id="45073" name="Line 18"/>
          <p:cNvSpPr>
            <a:spLocks noChangeShapeType="1"/>
          </p:cNvSpPr>
          <p:nvPr/>
        </p:nvSpPr>
        <p:spPr bwMode="auto">
          <a:xfrm>
            <a:off x="845820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74" name="Line 19"/>
          <p:cNvSpPr>
            <a:spLocks noChangeShapeType="1"/>
          </p:cNvSpPr>
          <p:nvPr/>
        </p:nvSpPr>
        <p:spPr bwMode="auto">
          <a:xfrm flipH="1">
            <a:off x="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75" name="Text Box 20"/>
          <p:cNvSpPr txBox="1">
            <a:spLocks noChangeArrowheads="1"/>
          </p:cNvSpPr>
          <p:nvPr/>
        </p:nvSpPr>
        <p:spPr bwMode="auto">
          <a:xfrm>
            <a:off x="3505200" y="6172200"/>
            <a:ext cx="1979613" cy="466725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FFFF"/>
                </a:solidFill>
              </a:rPr>
              <a:t>$500 Question</a:t>
            </a:r>
          </a:p>
        </p:txBody>
      </p:sp>
      <p:sp>
        <p:nvSpPr>
          <p:cNvPr id="45076" name="Text Box 21"/>
          <p:cNvSpPr txBox="1">
            <a:spLocks noChangeArrowheads="1"/>
          </p:cNvSpPr>
          <p:nvPr/>
        </p:nvSpPr>
        <p:spPr bwMode="auto">
          <a:xfrm>
            <a:off x="2270125" y="2555875"/>
            <a:ext cx="501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FF00"/>
                </a:solidFill>
              </a:rPr>
              <a:t>Click on the letter of the correct answer</a:t>
            </a:r>
          </a:p>
        </p:txBody>
      </p:sp>
      <p:pic>
        <p:nvPicPr>
          <p:cNvPr id="97302" name="Picture 2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fastest_finger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78" name="Rectangle 23"/>
          <p:cNvSpPr>
            <a:spLocks noChangeArrowheads="1"/>
          </p:cNvSpPr>
          <p:nvPr/>
        </p:nvSpPr>
        <p:spPr bwMode="auto">
          <a:xfrm>
            <a:off x="8610600" y="6400800"/>
            <a:ext cx="533400" cy="4572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pic>
        <p:nvPicPr>
          <p:cNvPr id="97304" name="Picture 2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QUESTION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10600" y="304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80" name="Rectangle 25"/>
          <p:cNvSpPr>
            <a:spLocks noChangeArrowheads="1"/>
          </p:cNvSpPr>
          <p:nvPr/>
        </p:nvSpPr>
        <p:spPr bwMode="auto">
          <a:xfrm>
            <a:off x="8382000" y="228600"/>
            <a:ext cx="762000" cy="6858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45081" name="Text Box 26"/>
          <p:cNvSpPr txBox="1">
            <a:spLocks noChangeArrowheads="1"/>
          </p:cNvSpPr>
          <p:nvPr/>
        </p:nvSpPr>
        <p:spPr bwMode="auto">
          <a:xfrm>
            <a:off x="685800" y="1066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/>
              <a:t> </a:t>
            </a:r>
            <a:r>
              <a:rPr lang="en-US" sz="3200">
                <a:solidFill>
                  <a:srgbClr val="FFFFFF"/>
                </a:solidFill>
              </a:rPr>
              <a:t>What piece of information is </a:t>
            </a:r>
            <a:r>
              <a:rPr lang="en-US" sz="3200" u="sng">
                <a:solidFill>
                  <a:srgbClr val="FFFFFF"/>
                </a:solidFill>
              </a:rPr>
              <a:t>least likely</a:t>
            </a:r>
            <a:r>
              <a:rPr lang="en-US" sz="3200">
                <a:solidFill>
                  <a:srgbClr val="FFFFFF"/>
                </a:solidFill>
              </a:rPr>
              <a:t> to be included in a national weekly news magazine?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30" fill="hold"/>
                                        <p:tgtEl>
                                          <p:spTgt spid="9730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7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7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7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7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28386" fill="hold"/>
                                        <p:tgtEl>
                                          <p:spTgt spid="973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7304"/>
                </p:tgtEl>
              </p:cMediaNode>
            </p:audio>
            <p:audio>
              <p:cMediaNode>
                <p:cTn id="3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7302"/>
                </p:tgtEl>
              </p:cMediaNode>
            </p:audio>
          </p:childTnLst>
        </p:cTn>
      </p:par>
    </p:tnLst>
    <p:bldLst>
      <p:bldP spid="97294" grpId="0" autoUpdateAnimBg="0"/>
      <p:bldP spid="97295" grpId="0" autoUpdateAnimBg="0"/>
      <p:bldP spid="97296" grpId="0" autoUpdateAnimBg="0"/>
      <p:bldP spid="97297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6082" name="AutoShape 3"/>
          <p:cNvSpPr>
            <a:spLocks noChangeArrowheads="1"/>
          </p:cNvSpPr>
          <p:nvPr/>
        </p:nvSpPr>
        <p:spPr bwMode="auto">
          <a:xfrm>
            <a:off x="914400" y="1676400"/>
            <a:ext cx="6858000" cy="3962400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4800" b="1">
                <a:solidFill>
                  <a:schemeClr val="accent2"/>
                </a:solidFill>
              </a:rPr>
              <a:t>INCORRECT!</a:t>
            </a:r>
          </a:p>
        </p:txBody>
      </p:sp>
      <p:sp>
        <p:nvSpPr>
          <p:cNvPr id="46083" name="Text Box 4"/>
          <p:cNvSpPr txBox="1">
            <a:spLocks noChangeArrowheads="1"/>
          </p:cNvSpPr>
          <p:nvPr/>
        </p:nvSpPr>
        <p:spPr bwMode="auto">
          <a:xfrm>
            <a:off x="3200400" y="5867400"/>
            <a:ext cx="2338388" cy="528638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b="1">
                <a:solidFill>
                  <a:srgbClr val="FFFF00"/>
                </a:solidFill>
                <a:hlinkClick r:id="rId2" action="ppaction://hlinksldjump"/>
              </a:rPr>
              <a:t>TRY AGAIN!</a:t>
            </a:r>
            <a:endParaRPr lang="en-US" sz="2800" b="1">
              <a:solidFill>
                <a:srgbClr val="FFFF00"/>
              </a:solidFill>
            </a:endParaRPr>
          </a:p>
        </p:txBody>
      </p:sp>
      <p:pic>
        <p:nvPicPr>
          <p:cNvPr id="46084" name="Picture 5" descr="j00791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304800"/>
            <a:ext cx="162083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blinds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800" smtClean="0">
                <a:solidFill>
                  <a:srgbClr val="66CCFF"/>
                </a:solidFill>
              </a:rPr>
              <a:t>SCORE</a:t>
            </a:r>
          </a:p>
        </p:txBody>
      </p:sp>
      <p:sp>
        <p:nvSpPr>
          <p:cNvPr id="47106" name="Line 3"/>
          <p:cNvSpPr>
            <a:spLocks noChangeShapeType="1"/>
          </p:cNvSpPr>
          <p:nvPr/>
        </p:nvSpPr>
        <p:spPr bwMode="auto">
          <a:xfrm>
            <a:off x="1676400" y="41910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07" name="Line 4"/>
          <p:cNvSpPr>
            <a:spLocks noChangeShapeType="1"/>
          </p:cNvSpPr>
          <p:nvPr/>
        </p:nvSpPr>
        <p:spPr bwMode="auto">
          <a:xfrm>
            <a:off x="7467600" y="3429000"/>
            <a:ext cx="10668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08" name="Line 5"/>
          <p:cNvSpPr>
            <a:spLocks noChangeShapeType="1"/>
          </p:cNvSpPr>
          <p:nvPr/>
        </p:nvSpPr>
        <p:spPr bwMode="auto">
          <a:xfrm>
            <a:off x="1676400" y="28194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09" name="Line 6"/>
          <p:cNvSpPr>
            <a:spLocks noChangeShapeType="1"/>
          </p:cNvSpPr>
          <p:nvPr/>
        </p:nvSpPr>
        <p:spPr bwMode="auto">
          <a:xfrm>
            <a:off x="304800" y="3505200"/>
            <a:ext cx="914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10" name="Line 7"/>
          <p:cNvSpPr>
            <a:spLocks noChangeShapeType="1"/>
          </p:cNvSpPr>
          <p:nvPr/>
        </p:nvSpPr>
        <p:spPr bwMode="auto">
          <a:xfrm flipH="1">
            <a:off x="1219200" y="28194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11" name="Line 8"/>
          <p:cNvSpPr>
            <a:spLocks noChangeShapeType="1"/>
          </p:cNvSpPr>
          <p:nvPr/>
        </p:nvSpPr>
        <p:spPr bwMode="auto">
          <a:xfrm>
            <a:off x="1219200" y="35052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12" name="Line 9"/>
          <p:cNvSpPr>
            <a:spLocks noChangeShapeType="1"/>
          </p:cNvSpPr>
          <p:nvPr/>
        </p:nvSpPr>
        <p:spPr bwMode="auto">
          <a:xfrm>
            <a:off x="7010400" y="2819400"/>
            <a:ext cx="457200" cy="609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13" name="Line 10"/>
          <p:cNvSpPr>
            <a:spLocks noChangeShapeType="1"/>
          </p:cNvSpPr>
          <p:nvPr/>
        </p:nvSpPr>
        <p:spPr bwMode="auto">
          <a:xfrm flipV="1">
            <a:off x="7010400" y="3429000"/>
            <a:ext cx="457200" cy="7620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14" name="Text Box 11"/>
          <p:cNvSpPr txBox="1">
            <a:spLocks noChangeArrowheads="1"/>
          </p:cNvSpPr>
          <p:nvPr/>
        </p:nvSpPr>
        <p:spPr bwMode="auto">
          <a:xfrm>
            <a:off x="3048000" y="3048000"/>
            <a:ext cx="14033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4800" b="1">
                <a:solidFill>
                  <a:srgbClr val="FFFF00"/>
                </a:solidFill>
              </a:rPr>
              <a:t>$500</a:t>
            </a:r>
          </a:p>
        </p:txBody>
      </p:sp>
      <p:pic>
        <p:nvPicPr>
          <p:cNvPr id="47115" name="Picture 12" descr="bd04896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4495800"/>
            <a:ext cx="3581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6" name="Picture 13" descr="bs00770_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4648200"/>
            <a:ext cx="2362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7" name="Text Box 14"/>
          <p:cNvSpPr txBox="1">
            <a:spLocks noChangeArrowheads="1"/>
          </p:cNvSpPr>
          <p:nvPr/>
        </p:nvSpPr>
        <p:spPr bwMode="auto">
          <a:xfrm>
            <a:off x="2052638" y="4724400"/>
            <a:ext cx="3406775" cy="83185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>
                <a:solidFill>
                  <a:srgbClr val="FFFFFF"/>
                </a:solidFill>
              </a:rPr>
              <a:t>Click on the money bag </a:t>
            </a:r>
          </a:p>
          <a:p>
            <a:pPr algn="ctr" eaLnBrk="0" hangingPunct="0"/>
            <a:r>
              <a:rPr lang="en-US">
                <a:solidFill>
                  <a:srgbClr val="FFFFFF"/>
                </a:solidFill>
              </a:rPr>
              <a:t>to return to the scoreboard</a:t>
            </a:r>
          </a:p>
        </p:txBody>
      </p:sp>
      <p:sp>
        <p:nvSpPr>
          <p:cNvPr id="47118" name="AutoShape 15"/>
          <p:cNvSpPr>
            <a:spLocks noChangeArrowheads="1"/>
          </p:cNvSpPr>
          <p:nvPr/>
        </p:nvSpPr>
        <p:spPr bwMode="auto">
          <a:xfrm>
            <a:off x="0" y="228600"/>
            <a:ext cx="2819400" cy="259080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3200" b="1">
                <a:solidFill>
                  <a:schemeClr val="accent2"/>
                </a:solidFill>
              </a:rPr>
              <a:t>Correct!</a:t>
            </a:r>
          </a:p>
        </p:txBody>
      </p:sp>
      <p:pic>
        <p:nvPicPr>
          <p:cNvPr id="99344" name="Picture 1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n00497a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5791200" y="6248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20" name="Text Box 17"/>
          <p:cNvSpPr txBox="1">
            <a:spLocks noChangeArrowheads="1"/>
          </p:cNvSpPr>
          <p:nvPr/>
        </p:nvSpPr>
        <p:spPr bwMode="auto">
          <a:xfrm>
            <a:off x="5715000" y="6240463"/>
            <a:ext cx="45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 advClick="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3" fill="hold"/>
                                        <p:tgtEl>
                                          <p:spTgt spid="993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9344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AutoShape 2"/>
          <p:cNvSpPr>
            <a:spLocks noChangeArrowheads="1"/>
          </p:cNvSpPr>
          <p:nvPr/>
        </p:nvSpPr>
        <p:spPr bwMode="auto">
          <a:xfrm>
            <a:off x="685800" y="457200"/>
            <a:ext cx="7772400" cy="20574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48130" name="AutoShape 3"/>
          <p:cNvSpPr>
            <a:spLocks noChangeArrowheads="1"/>
          </p:cNvSpPr>
          <p:nvPr/>
        </p:nvSpPr>
        <p:spPr bwMode="auto">
          <a:xfrm>
            <a:off x="304800" y="31242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48131" name="AutoShape 4"/>
          <p:cNvSpPr>
            <a:spLocks noChangeArrowheads="1"/>
          </p:cNvSpPr>
          <p:nvPr/>
        </p:nvSpPr>
        <p:spPr bwMode="auto">
          <a:xfrm>
            <a:off x="4876800" y="3200400"/>
            <a:ext cx="39624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48132" name="AutoShape 5"/>
          <p:cNvSpPr>
            <a:spLocks noChangeArrowheads="1"/>
          </p:cNvSpPr>
          <p:nvPr/>
        </p:nvSpPr>
        <p:spPr bwMode="auto">
          <a:xfrm>
            <a:off x="3048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48133" name="AutoShape 6"/>
          <p:cNvSpPr>
            <a:spLocks noChangeArrowheads="1"/>
          </p:cNvSpPr>
          <p:nvPr/>
        </p:nvSpPr>
        <p:spPr bwMode="auto">
          <a:xfrm>
            <a:off x="49530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48134" name="Line 7"/>
          <p:cNvSpPr>
            <a:spLocks noChangeShapeType="1"/>
          </p:cNvSpPr>
          <p:nvPr/>
        </p:nvSpPr>
        <p:spPr bwMode="auto">
          <a:xfrm flipH="1">
            <a:off x="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35" name="Line 8"/>
          <p:cNvSpPr>
            <a:spLocks noChangeShapeType="1"/>
          </p:cNvSpPr>
          <p:nvPr/>
        </p:nvSpPr>
        <p:spPr bwMode="auto">
          <a:xfrm flipH="1">
            <a:off x="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36" name="Line 9"/>
          <p:cNvSpPr>
            <a:spLocks noChangeShapeType="1"/>
          </p:cNvSpPr>
          <p:nvPr/>
        </p:nvSpPr>
        <p:spPr bwMode="auto">
          <a:xfrm>
            <a:off x="4191000" y="36576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37" name="Line 10"/>
          <p:cNvSpPr>
            <a:spLocks noChangeShapeType="1"/>
          </p:cNvSpPr>
          <p:nvPr/>
        </p:nvSpPr>
        <p:spPr bwMode="auto">
          <a:xfrm>
            <a:off x="4191000" y="5410200"/>
            <a:ext cx="7620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38" name="Line 11"/>
          <p:cNvSpPr>
            <a:spLocks noChangeShapeType="1"/>
          </p:cNvSpPr>
          <p:nvPr/>
        </p:nvSpPr>
        <p:spPr bwMode="auto">
          <a:xfrm>
            <a:off x="883920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39" name="Line 12"/>
          <p:cNvSpPr>
            <a:spLocks noChangeShapeType="1"/>
          </p:cNvSpPr>
          <p:nvPr/>
        </p:nvSpPr>
        <p:spPr bwMode="auto">
          <a:xfrm>
            <a:off x="883920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40" name="Rectangle 13"/>
          <p:cNvSpPr>
            <a:spLocks noGrp="1" noChangeArrowheads="1"/>
          </p:cNvSpPr>
          <p:nvPr>
            <p:ph type="title" sz="quarter"/>
          </p:nvPr>
        </p:nvSpPr>
        <p:spPr>
          <a:xfrm>
            <a:off x="-152400" y="-228600"/>
            <a:ext cx="1143000" cy="228600"/>
          </a:xfrm>
        </p:spPr>
        <p:txBody>
          <a:bodyPr/>
          <a:lstStyle/>
          <a:p>
            <a:r>
              <a:rPr lang="en-US" sz="800" smtClean="0">
                <a:solidFill>
                  <a:srgbClr val="FFFFFF"/>
                </a:solidFill>
              </a:rPr>
              <a:t>$64000 Question</a:t>
            </a:r>
          </a:p>
        </p:txBody>
      </p:sp>
      <p:sp>
        <p:nvSpPr>
          <p:cNvPr id="100366" name="Rectangle 14"/>
          <p:cNvSpPr>
            <a:spLocks noGrp="1" noChangeArrowheads="1"/>
          </p:cNvSpPr>
          <p:nvPr>
            <p:ph sz="quarter" idx="1"/>
          </p:nvPr>
        </p:nvSpPr>
        <p:spPr>
          <a:xfrm>
            <a:off x="304800" y="25146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4" action="ppaction://hlinksldjump"/>
              </a:rPr>
              <a:t>A: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sz="2800" b="1" smtClean="0">
                <a:solidFill>
                  <a:srgbClr val="FFFFFF"/>
                </a:solidFill>
              </a:rPr>
              <a:t>Simile.</a:t>
            </a:r>
            <a:r>
              <a:rPr lang="en-US" sz="2800" b="1" smtClean="0">
                <a:solidFill>
                  <a:srgbClr val="FF9900"/>
                </a:solidFill>
              </a:rPr>
              <a:t> </a:t>
            </a:r>
          </a:p>
        </p:txBody>
      </p:sp>
      <p:sp>
        <p:nvSpPr>
          <p:cNvPr id="100367" name="Rectangle 15"/>
          <p:cNvSpPr>
            <a:spLocks noGrp="1" noChangeArrowheads="1"/>
          </p:cNvSpPr>
          <p:nvPr>
            <p:ph sz="quarter" idx="2"/>
          </p:nvPr>
        </p:nvSpPr>
        <p:spPr>
          <a:xfrm>
            <a:off x="4953000" y="30480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5" action="ppaction://hlinksldjump"/>
              </a:rPr>
              <a:t>B: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sz="2800" b="1" smtClean="0">
                <a:solidFill>
                  <a:srgbClr val="FFFFFF"/>
                </a:solidFill>
              </a:rPr>
              <a:t>Personification.</a:t>
            </a:r>
          </a:p>
        </p:txBody>
      </p:sp>
      <p:sp>
        <p:nvSpPr>
          <p:cNvPr id="100368" name="Rectangle 16"/>
          <p:cNvSpPr>
            <a:spLocks noGrp="1" noChangeArrowheads="1"/>
          </p:cNvSpPr>
          <p:nvPr>
            <p:ph sz="quarter" idx="3"/>
          </p:nvPr>
        </p:nvSpPr>
        <p:spPr>
          <a:xfrm>
            <a:off x="304800" y="4724400"/>
            <a:ext cx="40386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5" action="ppaction://hlinksldjump"/>
              </a:rPr>
              <a:t>C: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sz="2800" b="1" smtClean="0">
                <a:solidFill>
                  <a:srgbClr val="FFFFFF"/>
                </a:solidFill>
              </a:rPr>
              <a:t>Onomatopoeia.</a:t>
            </a:r>
          </a:p>
        </p:txBody>
      </p:sp>
      <p:sp>
        <p:nvSpPr>
          <p:cNvPr id="100369" name="Rectangle 17"/>
          <p:cNvSpPr>
            <a:spLocks noGrp="1" noChangeArrowheads="1"/>
          </p:cNvSpPr>
          <p:nvPr>
            <p:ph sz="quarter" idx="4"/>
          </p:nvPr>
        </p:nvSpPr>
        <p:spPr>
          <a:xfrm>
            <a:off x="4953000" y="4343400"/>
            <a:ext cx="3810000" cy="1981200"/>
          </a:xfrm>
        </p:spPr>
        <p:txBody>
          <a:bodyPr/>
          <a:lstStyle/>
          <a:p>
            <a:pPr algn="ctr">
              <a:buFontTx/>
              <a:buNone/>
            </a:pPr>
            <a:endParaRPr lang="en-US" sz="2400" smtClean="0"/>
          </a:p>
          <a:p>
            <a:pPr algn="ctr"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5" action="ppaction://hlinksldjump"/>
              </a:rPr>
              <a:t>D: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b="1" smtClean="0">
                <a:solidFill>
                  <a:srgbClr val="FFFFFF"/>
                </a:solidFill>
              </a:rPr>
              <a:t>Fiction.</a:t>
            </a:r>
          </a:p>
        </p:txBody>
      </p:sp>
      <p:sp>
        <p:nvSpPr>
          <p:cNvPr id="48145" name="Line 18"/>
          <p:cNvSpPr>
            <a:spLocks noChangeShapeType="1"/>
          </p:cNvSpPr>
          <p:nvPr/>
        </p:nvSpPr>
        <p:spPr bwMode="auto">
          <a:xfrm>
            <a:off x="845820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46" name="Line 19"/>
          <p:cNvSpPr>
            <a:spLocks noChangeShapeType="1"/>
          </p:cNvSpPr>
          <p:nvPr/>
        </p:nvSpPr>
        <p:spPr bwMode="auto">
          <a:xfrm flipH="1">
            <a:off x="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47" name="Text Box 20"/>
          <p:cNvSpPr txBox="1">
            <a:spLocks noChangeArrowheads="1"/>
          </p:cNvSpPr>
          <p:nvPr/>
        </p:nvSpPr>
        <p:spPr bwMode="auto">
          <a:xfrm>
            <a:off x="3429000" y="6172200"/>
            <a:ext cx="1987550" cy="461963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FFFF"/>
                </a:solidFill>
              </a:rPr>
              <a:t>$600 Question</a:t>
            </a:r>
          </a:p>
        </p:txBody>
      </p:sp>
      <p:sp>
        <p:nvSpPr>
          <p:cNvPr id="48148" name="Text Box 21"/>
          <p:cNvSpPr txBox="1">
            <a:spLocks noChangeArrowheads="1"/>
          </p:cNvSpPr>
          <p:nvPr/>
        </p:nvSpPr>
        <p:spPr bwMode="auto">
          <a:xfrm>
            <a:off x="2270125" y="2555875"/>
            <a:ext cx="501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FF00"/>
                </a:solidFill>
              </a:rPr>
              <a:t>Click on the letter of the correct answer</a:t>
            </a:r>
          </a:p>
        </p:txBody>
      </p:sp>
      <p:pic>
        <p:nvPicPr>
          <p:cNvPr id="100374" name="Picture 2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fastest_finger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50" name="Rectangle 23"/>
          <p:cNvSpPr>
            <a:spLocks noChangeArrowheads="1"/>
          </p:cNvSpPr>
          <p:nvPr/>
        </p:nvSpPr>
        <p:spPr bwMode="auto">
          <a:xfrm>
            <a:off x="8610600" y="6400800"/>
            <a:ext cx="533400" cy="4572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pic>
        <p:nvPicPr>
          <p:cNvPr id="100376" name="Picture 2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QUESTION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10600" y="304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52" name="Rectangle 25"/>
          <p:cNvSpPr>
            <a:spLocks noChangeArrowheads="1"/>
          </p:cNvSpPr>
          <p:nvPr/>
        </p:nvSpPr>
        <p:spPr bwMode="auto">
          <a:xfrm>
            <a:off x="8382000" y="0"/>
            <a:ext cx="762000" cy="6858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48153" name="Text Box 26"/>
          <p:cNvSpPr txBox="1">
            <a:spLocks noChangeArrowheads="1"/>
          </p:cNvSpPr>
          <p:nvPr/>
        </p:nvSpPr>
        <p:spPr bwMode="auto">
          <a:xfrm>
            <a:off x="457200" y="457200"/>
            <a:ext cx="3505200" cy="1927225"/>
          </a:xfrm>
          <a:prstGeom prst="rect">
            <a:avLst/>
          </a:prstGeom>
          <a:solidFill>
            <a:schemeClr val="tx2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>
                <a:solidFill>
                  <a:srgbClr val="FFFFFF"/>
                </a:solidFill>
              </a:rPr>
              <a:t>“I'm as sad as an odd sock with no one to wear it</a:t>
            </a:r>
            <a:br>
              <a:rPr lang="en-US">
                <a:solidFill>
                  <a:srgbClr val="FFFFFF"/>
                </a:solidFill>
              </a:rPr>
            </a:br>
            <a:r>
              <a:rPr lang="en-US">
                <a:solidFill>
                  <a:srgbClr val="FFFFFF"/>
                </a:solidFill>
              </a:rPr>
              <a:t>as sad as a birthday</a:t>
            </a:r>
            <a:br>
              <a:rPr lang="en-US">
                <a:solidFill>
                  <a:srgbClr val="FFFFFF"/>
                </a:solidFill>
              </a:rPr>
            </a:br>
            <a:r>
              <a:rPr lang="en-US">
                <a:solidFill>
                  <a:srgbClr val="FFFFFF"/>
                </a:solidFill>
              </a:rPr>
              <a:t>with no one to share it”</a:t>
            </a:r>
            <a:br>
              <a:rPr lang="en-US">
                <a:solidFill>
                  <a:srgbClr val="FFFFFF"/>
                </a:solidFill>
              </a:rPr>
            </a:br>
            <a:endParaRPr lang="en-US">
              <a:solidFill>
                <a:srgbClr val="FFFFFF"/>
              </a:solidFill>
            </a:endParaRPr>
          </a:p>
        </p:txBody>
      </p:sp>
      <p:sp>
        <p:nvSpPr>
          <p:cNvPr id="48154" name="Text Box 28"/>
          <p:cNvSpPr txBox="1">
            <a:spLocks noChangeArrowheads="1"/>
          </p:cNvSpPr>
          <p:nvPr/>
        </p:nvSpPr>
        <p:spPr bwMode="auto">
          <a:xfrm>
            <a:off x="4648200" y="990600"/>
            <a:ext cx="396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>
                <a:solidFill>
                  <a:srgbClr val="FFFFFF"/>
                </a:solidFill>
              </a:rPr>
              <a:t>This stanza is an example of 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30" fill="hold"/>
                                        <p:tgtEl>
                                          <p:spTgt spid="1003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0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0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0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00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28386" fill="hold"/>
                                        <p:tgtEl>
                                          <p:spTgt spid="10037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0376"/>
                </p:tgtEl>
              </p:cMediaNode>
            </p:audio>
            <p:audio>
              <p:cMediaNode>
                <p:cTn id="3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0374"/>
                </p:tgtEl>
              </p:cMediaNode>
            </p:audio>
          </p:childTnLst>
        </p:cTn>
      </p:par>
    </p:tnLst>
    <p:bldLst>
      <p:bldP spid="100366" grpId="0" autoUpdateAnimBg="0"/>
      <p:bldP spid="100367" grpId="0" autoUpdateAnimBg="0"/>
      <p:bldP spid="100368" grpId="0" autoUpdateAnimBg="0"/>
      <p:bldP spid="100369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9154" name="AutoShape 3"/>
          <p:cNvSpPr>
            <a:spLocks noChangeArrowheads="1"/>
          </p:cNvSpPr>
          <p:nvPr/>
        </p:nvSpPr>
        <p:spPr bwMode="auto">
          <a:xfrm>
            <a:off x="914400" y="1676400"/>
            <a:ext cx="6858000" cy="3962400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4800" b="1">
                <a:solidFill>
                  <a:schemeClr val="accent2"/>
                </a:solidFill>
              </a:rPr>
              <a:t>INCORRECT!</a:t>
            </a:r>
          </a:p>
        </p:txBody>
      </p:sp>
      <p:sp>
        <p:nvSpPr>
          <p:cNvPr id="49155" name="Text Box 4"/>
          <p:cNvSpPr txBox="1">
            <a:spLocks noChangeArrowheads="1"/>
          </p:cNvSpPr>
          <p:nvPr/>
        </p:nvSpPr>
        <p:spPr bwMode="auto">
          <a:xfrm>
            <a:off x="3200400" y="5867400"/>
            <a:ext cx="2338388" cy="528638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b="1">
                <a:solidFill>
                  <a:srgbClr val="FFFF00"/>
                </a:solidFill>
                <a:hlinkClick r:id="rId2" action="ppaction://hlinksldjump"/>
              </a:rPr>
              <a:t>TRY AGAIN!</a:t>
            </a:r>
            <a:endParaRPr lang="en-US" sz="2800" b="1">
              <a:solidFill>
                <a:srgbClr val="FFFF00"/>
              </a:solidFill>
            </a:endParaRPr>
          </a:p>
        </p:txBody>
      </p:sp>
      <p:pic>
        <p:nvPicPr>
          <p:cNvPr id="49156" name="Picture 5" descr="j00791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304800"/>
            <a:ext cx="162083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blinds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800" smtClean="0">
                <a:solidFill>
                  <a:srgbClr val="66CCFF"/>
                </a:solidFill>
              </a:rPr>
              <a:t>SCORE</a:t>
            </a:r>
          </a:p>
        </p:txBody>
      </p:sp>
      <p:sp>
        <p:nvSpPr>
          <p:cNvPr id="50178" name="Line 3"/>
          <p:cNvSpPr>
            <a:spLocks noChangeShapeType="1"/>
          </p:cNvSpPr>
          <p:nvPr/>
        </p:nvSpPr>
        <p:spPr bwMode="auto">
          <a:xfrm>
            <a:off x="1676400" y="41910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179" name="Line 4"/>
          <p:cNvSpPr>
            <a:spLocks noChangeShapeType="1"/>
          </p:cNvSpPr>
          <p:nvPr/>
        </p:nvSpPr>
        <p:spPr bwMode="auto">
          <a:xfrm>
            <a:off x="7467600" y="3429000"/>
            <a:ext cx="10668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180" name="Line 5"/>
          <p:cNvSpPr>
            <a:spLocks noChangeShapeType="1"/>
          </p:cNvSpPr>
          <p:nvPr/>
        </p:nvSpPr>
        <p:spPr bwMode="auto">
          <a:xfrm>
            <a:off x="1676400" y="28194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181" name="Line 6"/>
          <p:cNvSpPr>
            <a:spLocks noChangeShapeType="1"/>
          </p:cNvSpPr>
          <p:nvPr/>
        </p:nvSpPr>
        <p:spPr bwMode="auto">
          <a:xfrm>
            <a:off x="304800" y="3505200"/>
            <a:ext cx="914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182" name="Line 7"/>
          <p:cNvSpPr>
            <a:spLocks noChangeShapeType="1"/>
          </p:cNvSpPr>
          <p:nvPr/>
        </p:nvSpPr>
        <p:spPr bwMode="auto">
          <a:xfrm flipH="1">
            <a:off x="1219200" y="28194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183" name="Line 8"/>
          <p:cNvSpPr>
            <a:spLocks noChangeShapeType="1"/>
          </p:cNvSpPr>
          <p:nvPr/>
        </p:nvSpPr>
        <p:spPr bwMode="auto">
          <a:xfrm>
            <a:off x="1219200" y="35052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184" name="Line 9"/>
          <p:cNvSpPr>
            <a:spLocks noChangeShapeType="1"/>
          </p:cNvSpPr>
          <p:nvPr/>
        </p:nvSpPr>
        <p:spPr bwMode="auto">
          <a:xfrm>
            <a:off x="7010400" y="2819400"/>
            <a:ext cx="457200" cy="609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185" name="Line 10"/>
          <p:cNvSpPr>
            <a:spLocks noChangeShapeType="1"/>
          </p:cNvSpPr>
          <p:nvPr/>
        </p:nvSpPr>
        <p:spPr bwMode="auto">
          <a:xfrm flipV="1">
            <a:off x="7010400" y="3429000"/>
            <a:ext cx="457200" cy="7620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186" name="Text Box 11"/>
          <p:cNvSpPr txBox="1">
            <a:spLocks noChangeArrowheads="1"/>
          </p:cNvSpPr>
          <p:nvPr/>
        </p:nvSpPr>
        <p:spPr bwMode="auto">
          <a:xfrm>
            <a:off x="3200400" y="3048000"/>
            <a:ext cx="14160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4800" b="1">
                <a:solidFill>
                  <a:srgbClr val="FFFF00"/>
                </a:solidFill>
              </a:rPr>
              <a:t>$600</a:t>
            </a:r>
          </a:p>
        </p:txBody>
      </p:sp>
      <p:pic>
        <p:nvPicPr>
          <p:cNvPr id="50187" name="Picture 12" descr="bd04896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4495800"/>
            <a:ext cx="3505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8" name="Picture 13" descr="bs00770_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4648200"/>
            <a:ext cx="2362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9" name="Text Box 14"/>
          <p:cNvSpPr txBox="1">
            <a:spLocks noChangeArrowheads="1"/>
          </p:cNvSpPr>
          <p:nvPr/>
        </p:nvSpPr>
        <p:spPr bwMode="auto">
          <a:xfrm>
            <a:off x="2052638" y="4724400"/>
            <a:ext cx="3406775" cy="83185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>
                <a:solidFill>
                  <a:srgbClr val="FFFFFF"/>
                </a:solidFill>
              </a:rPr>
              <a:t>Click on the money bag </a:t>
            </a:r>
          </a:p>
          <a:p>
            <a:pPr algn="ctr" eaLnBrk="0" hangingPunct="0"/>
            <a:r>
              <a:rPr lang="en-US">
                <a:solidFill>
                  <a:srgbClr val="FFFFFF"/>
                </a:solidFill>
              </a:rPr>
              <a:t>to return to the scoreboard</a:t>
            </a:r>
          </a:p>
        </p:txBody>
      </p:sp>
      <p:sp>
        <p:nvSpPr>
          <p:cNvPr id="50190" name="AutoShape 15"/>
          <p:cNvSpPr>
            <a:spLocks noChangeArrowheads="1"/>
          </p:cNvSpPr>
          <p:nvPr/>
        </p:nvSpPr>
        <p:spPr bwMode="auto">
          <a:xfrm>
            <a:off x="0" y="228600"/>
            <a:ext cx="2819400" cy="259080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3200" b="1">
                <a:solidFill>
                  <a:schemeClr val="accent2"/>
                </a:solidFill>
              </a:rPr>
              <a:t>Correct!</a:t>
            </a:r>
          </a:p>
        </p:txBody>
      </p:sp>
      <p:pic>
        <p:nvPicPr>
          <p:cNvPr id="102416" name="Picture 1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n00497a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5791200" y="6248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92" name="Text Box 17"/>
          <p:cNvSpPr txBox="1">
            <a:spLocks noChangeArrowheads="1"/>
          </p:cNvSpPr>
          <p:nvPr/>
        </p:nvSpPr>
        <p:spPr bwMode="auto">
          <a:xfrm>
            <a:off x="5715000" y="6240463"/>
            <a:ext cx="45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 advClick="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3" fill="hold"/>
                                        <p:tgtEl>
                                          <p:spTgt spid="1024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416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AutoShape 2"/>
          <p:cNvSpPr>
            <a:spLocks noChangeArrowheads="1"/>
          </p:cNvSpPr>
          <p:nvPr/>
        </p:nvSpPr>
        <p:spPr bwMode="auto">
          <a:xfrm>
            <a:off x="685800" y="457200"/>
            <a:ext cx="7772400" cy="20574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51202" name="AutoShape 3"/>
          <p:cNvSpPr>
            <a:spLocks noChangeArrowheads="1"/>
          </p:cNvSpPr>
          <p:nvPr/>
        </p:nvSpPr>
        <p:spPr bwMode="auto">
          <a:xfrm>
            <a:off x="304800" y="31242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51203" name="AutoShape 4"/>
          <p:cNvSpPr>
            <a:spLocks noChangeArrowheads="1"/>
          </p:cNvSpPr>
          <p:nvPr/>
        </p:nvSpPr>
        <p:spPr bwMode="auto">
          <a:xfrm>
            <a:off x="4876800" y="3200400"/>
            <a:ext cx="39624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51204" name="AutoShape 5"/>
          <p:cNvSpPr>
            <a:spLocks noChangeArrowheads="1"/>
          </p:cNvSpPr>
          <p:nvPr/>
        </p:nvSpPr>
        <p:spPr bwMode="auto">
          <a:xfrm>
            <a:off x="3048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51205" name="AutoShape 6"/>
          <p:cNvSpPr>
            <a:spLocks noChangeArrowheads="1"/>
          </p:cNvSpPr>
          <p:nvPr/>
        </p:nvSpPr>
        <p:spPr bwMode="auto">
          <a:xfrm>
            <a:off x="49530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51206" name="Line 7"/>
          <p:cNvSpPr>
            <a:spLocks noChangeShapeType="1"/>
          </p:cNvSpPr>
          <p:nvPr/>
        </p:nvSpPr>
        <p:spPr bwMode="auto">
          <a:xfrm flipH="1">
            <a:off x="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07" name="Line 8"/>
          <p:cNvSpPr>
            <a:spLocks noChangeShapeType="1"/>
          </p:cNvSpPr>
          <p:nvPr/>
        </p:nvSpPr>
        <p:spPr bwMode="auto">
          <a:xfrm flipH="1">
            <a:off x="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08" name="Line 9"/>
          <p:cNvSpPr>
            <a:spLocks noChangeShapeType="1"/>
          </p:cNvSpPr>
          <p:nvPr/>
        </p:nvSpPr>
        <p:spPr bwMode="auto">
          <a:xfrm>
            <a:off x="4191000" y="36576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09" name="Line 10"/>
          <p:cNvSpPr>
            <a:spLocks noChangeShapeType="1"/>
          </p:cNvSpPr>
          <p:nvPr/>
        </p:nvSpPr>
        <p:spPr bwMode="auto">
          <a:xfrm>
            <a:off x="4191000" y="5410200"/>
            <a:ext cx="7620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10" name="Line 11"/>
          <p:cNvSpPr>
            <a:spLocks noChangeShapeType="1"/>
          </p:cNvSpPr>
          <p:nvPr/>
        </p:nvSpPr>
        <p:spPr bwMode="auto">
          <a:xfrm>
            <a:off x="883920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11" name="Line 12"/>
          <p:cNvSpPr>
            <a:spLocks noChangeShapeType="1"/>
          </p:cNvSpPr>
          <p:nvPr/>
        </p:nvSpPr>
        <p:spPr bwMode="auto">
          <a:xfrm>
            <a:off x="883920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438" name="Rectangle 14"/>
          <p:cNvSpPr>
            <a:spLocks noGrp="1" noChangeArrowheads="1"/>
          </p:cNvSpPr>
          <p:nvPr>
            <p:ph sz="quarter" idx="1"/>
          </p:nvPr>
        </p:nvSpPr>
        <p:spPr>
          <a:xfrm>
            <a:off x="304800" y="25146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4" action="ppaction://hlinksldjump"/>
              </a:rPr>
              <a:t>A: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b="1" smtClean="0">
                <a:solidFill>
                  <a:srgbClr val="FFFFFF"/>
                </a:solidFill>
              </a:rPr>
              <a:t>Imagery.</a:t>
            </a:r>
            <a:endParaRPr lang="en-US" sz="2400" b="1" smtClean="0">
              <a:solidFill>
                <a:srgbClr val="FFFFFF"/>
              </a:solidFill>
            </a:endParaRPr>
          </a:p>
        </p:txBody>
      </p:sp>
      <p:sp>
        <p:nvSpPr>
          <p:cNvPr id="103439" name="Rectangle 15"/>
          <p:cNvSpPr>
            <a:spLocks noGrp="1" noChangeArrowheads="1"/>
          </p:cNvSpPr>
          <p:nvPr>
            <p:ph sz="quarter" idx="2"/>
          </p:nvPr>
        </p:nvSpPr>
        <p:spPr>
          <a:xfrm>
            <a:off x="4953000" y="30480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4" action="ppaction://hlinksldjump"/>
              </a:rPr>
              <a:t>B: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b="1" smtClean="0">
                <a:solidFill>
                  <a:srgbClr val="FFFFFF"/>
                </a:solidFill>
              </a:rPr>
              <a:t>Symbolism.</a:t>
            </a:r>
          </a:p>
        </p:txBody>
      </p:sp>
      <p:sp>
        <p:nvSpPr>
          <p:cNvPr id="103440" name="Rectangle 16"/>
          <p:cNvSpPr>
            <a:spLocks noGrp="1" noChangeArrowheads="1"/>
          </p:cNvSpPr>
          <p:nvPr>
            <p:ph sz="quarter" idx="3"/>
          </p:nvPr>
        </p:nvSpPr>
        <p:spPr>
          <a:xfrm>
            <a:off x="304800" y="47244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5" action="ppaction://hlinksldjump"/>
              </a:rPr>
              <a:t>C:</a:t>
            </a:r>
            <a:r>
              <a:rPr lang="en-US" b="1" smtClean="0">
                <a:solidFill>
                  <a:srgbClr val="FFFFFF"/>
                </a:solidFill>
              </a:rPr>
              <a:t> Idiom.</a:t>
            </a:r>
            <a:endParaRPr lang="en-US" b="1" smtClean="0">
              <a:solidFill>
                <a:srgbClr val="FF9900"/>
              </a:solidFill>
            </a:endParaRPr>
          </a:p>
        </p:txBody>
      </p:sp>
      <p:sp>
        <p:nvSpPr>
          <p:cNvPr id="103441" name="Rectangle 17"/>
          <p:cNvSpPr>
            <a:spLocks noGrp="1" noChangeArrowheads="1"/>
          </p:cNvSpPr>
          <p:nvPr>
            <p:ph sz="quarter" idx="4"/>
          </p:nvPr>
        </p:nvSpPr>
        <p:spPr>
          <a:xfrm>
            <a:off x="4953000" y="4343400"/>
            <a:ext cx="3810000" cy="1981200"/>
          </a:xfrm>
        </p:spPr>
        <p:txBody>
          <a:bodyPr/>
          <a:lstStyle/>
          <a:p>
            <a:pPr algn="ctr">
              <a:buFontTx/>
              <a:buNone/>
            </a:pPr>
            <a:endParaRPr lang="en-US" sz="2400" smtClean="0"/>
          </a:p>
          <a:p>
            <a:pPr algn="ctr"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4" action="ppaction://hlinksldjump"/>
              </a:rPr>
              <a:t>D: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b="1" smtClean="0">
                <a:solidFill>
                  <a:srgbClr val="FFFFFF"/>
                </a:solidFill>
              </a:rPr>
              <a:t>Hyperbole.</a:t>
            </a:r>
          </a:p>
        </p:txBody>
      </p:sp>
      <p:sp>
        <p:nvSpPr>
          <p:cNvPr id="51216" name="Line 18"/>
          <p:cNvSpPr>
            <a:spLocks noChangeShapeType="1"/>
          </p:cNvSpPr>
          <p:nvPr/>
        </p:nvSpPr>
        <p:spPr bwMode="auto">
          <a:xfrm>
            <a:off x="845820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17" name="Line 19"/>
          <p:cNvSpPr>
            <a:spLocks noChangeShapeType="1"/>
          </p:cNvSpPr>
          <p:nvPr/>
        </p:nvSpPr>
        <p:spPr bwMode="auto">
          <a:xfrm flipH="1">
            <a:off x="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18" name="Text Box 20"/>
          <p:cNvSpPr txBox="1">
            <a:spLocks noChangeArrowheads="1"/>
          </p:cNvSpPr>
          <p:nvPr/>
        </p:nvSpPr>
        <p:spPr bwMode="auto">
          <a:xfrm>
            <a:off x="3429000" y="6172200"/>
            <a:ext cx="1987550" cy="461963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FFFF"/>
                </a:solidFill>
              </a:rPr>
              <a:t>$600 Question</a:t>
            </a:r>
          </a:p>
        </p:txBody>
      </p:sp>
      <p:sp>
        <p:nvSpPr>
          <p:cNvPr id="51219" name="Text Box 21"/>
          <p:cNvSpPr txBox="1">
            <a:spLocks noChangeArrowheads="1"/>
          </p:cNvSpPr>
          <p:nvPr/>
        </p:nvSpPr>
        <p:spPr bwMode="auto">
          <a:xfrm>
            <a:off x="2270125" y="2555875"/>
            <a:ext cx="501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FF00"/>
                </a:solidFill>
              </a:rPr>
              <a:t>Click on the letter of the correct answer</a:t>
            </a:r>
          </a:p>
        </p:txBody>
      </p:sp>
      <p:pic>
        <p:nvPicPr>
          <p:cNvPr id="103446" name="Picture 2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fastest_finger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1" name="Rectangle 23"/>
          <p:cNvSpPr>
            <a:spLocks noChangeArrowheads="1"/>
          </p:cNvSpPr>
          <p:nvPr/>
        </p:nvSpPr>
        <p:spPr bwMode="auto">
          <a:xfrm>
            <a:off x="8610600" y="6400800"/>
            <a:ext cx="533400" cy="4572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pic>
        <p:nvPicPr>
          <p:cNvPr id="103448" name="Picture 2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QUESTION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10600" y="304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3" name="Rectangle 25"/>
          <p:cNvSpPr>
            <a:spLocks noChangeArrowheads="1"/>
          </p:cNvSpPr>
          <p:nvPr/>
        </p:nvSpPr>
        <p:spPr bwMode="auto">
          <a:xfrm>
            <a:off x="8229600" y="152400"/>
            <a:ext cx="762000" cy="6858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51224" name="Text Box 27"/>
          <p:cNvSpPr txBox="1">
            <a:spLocks noChangeArrowheads="1"/>
          </p:cNvSpPr>
          <p:nvPr/>
        </p:nvSpPr>
        <p:spPr bwMode="auto">
          <a:xfrm>
            <a:off x="685800" y="1066800"/>
            <a:ext cx="7772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4000">
                <a:solidFill>
                  <a:srgbClr val="FFFFFF"/>
                </a:solidFill>
              </a:rPr>
              <a:t>“Beat a dead horse” is an example of </a:t>
            </a:r>
          </a:p>
        </p:txBody>
      </p:sp>
      <p:sp>
        <p:nvSpPr>
          <p:cNvPr id="51225" name="Rectangle 28"/>
          <p:cNvSpPr>
            <a:spLocks noGrp="1" noChangeArrowheads="1"/>
          </p:cNvSpPr>
          <p:nvPr>
            <p:ph type="title" sz="quarter"/>
          </p:nvPr>
        </p:nvSpPr>
        <p:spPr>
          <a:xfrm>
            <a:off x="0" y="-228600"/>
            <a:ext cx="914400" cy="228600"/>
          </a:xfrm>
        </p:spPr>
        <p:txBody>
          <a:bodyPr/>
          <a:lstStyle/>
          <a:p>
            <a:r>
              <a:rPr lang="en-US" sz="700" smtClean="0"/>
              <a:t>$125000 Question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30" fill="hold"/>
                                        <p:tgtEl>
                                          <p:spTgt spid="1034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3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3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3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03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28386" fill="hold"/>
                                        <p:tgtEl>
                                          <p:spTgt spid="1034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3448"/>
                </p:tgtEl>
              </p:cMediaNode>
            </p:audio>
            <p:audio>
              <p:cMediaNode>
                <p:cTn id="3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3446"/>
                </p:tgtEl>
              </p:cMediaNode>
            </p:audio>
          </p:childTnLst>
        </p:cTn>
      </p:par>
    </p:tnLst>
    <p:bldLst>
      <p:bldP spid="103438" grpId="0" autoUpdateAnimBg="0"/>
      <p:bldP spid="103439" grpId="0" autoUpdateAnimBg="0"/>
      <p:bldP spid="103440" grpId="0" autoUpdateAnimBg="0"/>
      <p:bldP spid="103441" grpId="0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52226" name="AutoShape 3"/>
          <p:cNvSpPr>
            <a:spLocks noChangeArrowheads="1"/>
          </p:cNvSpPr>
          <p:nvPr/>
        </p:nvSpPr>
        <p:spPr bwMode="auto">
          <a:xfrm>
            <a:off x="914400" y="1676400"/>
            <a:ext cx="6858000" cy="3962400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4800" b="1">
                <a:solidFill>
                  <a:schemeClr val="accent2"/>
                </a:solidFill>
              </a:rPr>
              <a:t>INCORRECT!</a:t>
            </a:r>
          </a:p>
        </p:txBody>
      </p:sp>
      <p:sp>
        <p:nvSpPr>
          <p:cNvPr id="52227" name="Text Box 4"/>
          <p:cNvSpPr txBox="1">
            <a:spLocks noChangeArrowheads="1"/>
          </p:cNvSpPr>
          <p:nvPr/>
        </p:nvSpPr>
        <p:spPr bwMode="auto">
          <a:xfrm>
            <a:off x="3200400" y="5867400"/>
            <a:ext cx="2338388" cy="528638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b="1">
                <a:solidFill>
                  <a:srgbClr val="FFFF00"/>
                </a:solidFill>
                <a:hlinkClick r:id="rId2" action="ppaction://hlinksldjump"/>
              </a:rPr>
              <a:t>TRY AGAIN!</a:t>
            </a:r>
            <a:endParaRPr lang="en-US" sz="2800" b="1">
              <a:solidFill>
                <a:srgbClr val="FFFF00"/>
              </a:solidFill>
            </a:endParaRPr>
          </a:p>
        </p:txBody>
      </p:sp>
      <p:pic>
        <p:nvPicPr>
          <p:cNvPr id="52228" name="Picture 5" descr="j00791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304800"/>
            <a:ext cx="162083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blinds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800" smtClean="0">
                <a:solidFill>
                  <a:srgbClr val="66CCFF"/>
                </a:solidFill>
              </a:rPr>
              <a:t>SCORE</a:t>
            </a:r>
          </a:p>
        </p:txBody>
      </p:sp>
      <p:sp>
        <p:nvSpPr>
          <p:cNvPr id="53250" name="Line 3"/>
          <p:cNvSpPr>
            <a:spLocks noChangeShapeType="1"/>
          </p:cNvSpPr>
          <p:nvPr/>
        </p:nvSpPr>
        <p:spPr bwMode="auto">
          <a:xfrm>
            <a:off x="1676400" y="41910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251" name="Line 4"/>
          <p:cNvSpPr>
            <a:spLocks noChangeShapeType="1"/>
          </p:cNvSpPr>
          <p:nvPr/>
        </p:nvSpPr>
        <p:spPr bwMode="auto">
          <a:xfrm>
            <a:off x="7467600" y="3429000"/>
            <a:ext cx="10668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252" name="Line 5"/>
          <p:cNvSpPr>
            <a:spLocks noChangeShapeType="1"/>
          </p:cNvSpPr>
          <p:nvPr/>
        </p:nvSpPr>
        <p:spPr bwMode="auto">
          <a:xfrm>
            <a:off x="1676400" y="28194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253" name="Line 6"/>
          <p:cNvSpPr>
            <a:spLocks noChangeShapeType="1"/>
          </p:cNvSpPr>
          <p:nvPr/>
        </p:nvSpPr>
        <p:spPr bwMode="auto">
          <a:xfrm>
            <a:off x="304800" y="3505200"/>
            <a:ext cx="914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254" name="Line 7"/>
          <p:cNvSpPr>
            <a:spLocks noChangeShapeType="1"/>
          </p:cNvSpPr>
          <p:nvPr/>
        </p:nvSpPr>
        <p:spPr bwMode="auto">
          <a:xfrm flipH="1">
            <a:off x="1219200" y="28194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255" name="Line 8"/>
          <p:cNvSpPr>
            <a:spLocks noChangeShapeType="1"/>
          </p:cNvSpPr>
          <p:nvPr/>
        </p:nvSpPr>
        <p:spPr bwMode="auto">
          <a:xfrm>
            <a:off x="1219200" y="35052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256" name="Line 9"/>
          <p:cNvSpPr>
            <a:spLocks noChangeShapeType="1"/>
          </p:cNvSpPr>
          <p:nvPr/>
        </p:nvSpPr>
        <p:spPr bwMode="auto">
          <a:xfrm>
            <a:off x="7010400" y="2819400"/>
            <a:ext cx="457200" cy="609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257" name="Line 10"/>
          <p:cNvSpPr>
            <a:spLocks noChangeShapeType="1"/>
          </p:cNvSpPr>
          <p:nvPr/>
        </p:nvSpPr>
        <p:spPr bwMode="auto">
          <a:xfrm flipV="1">
            <a:off x="7010400" y="3429000"/>
            <a:ext cx="457200" cy="7620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258" name="Text Box 11"/>
          <p:cNvSpPr txBox="1">
            <a:spLocks noChangeArrowheads="1"/>
          </p:cNvSpPr>
          <p:nvPr/>
        </p:nvSpPr>
        <p:spPr bwMode="auto">
          <a:xfrm>
            <a:off x="3048000" y="3048000"/>
            <a:ext cx="14160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4800" b="1">
                <a:solidFill>
                  <a:srgbClr val="FFFF00"/>
                </a:solidFill>
              </a:rPr>
              <a:t>$600</a:t>
            </a:r>
          </a:p>
        </p:txBody>
      </p:sp>
      <p:pic>
        <p:nvPicPr>
          <p:cNvPr id="53259" name="Picture 12" descr="bd04896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4495800"/>
            <a:ext cx="3505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60" name="Picture 13" descr="bs00770_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4648200"/>
            <a:ext cx="2362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61" name="Text Box 14"/>
          <p:cNvSpPr txBox="1">
            <a:spLocks noChangeArrowheads="1"/>
          </p:cNvSpPr>
          <p:nvPr/>
        </p:nvSpPr>
        <p:spPr bwMode="auto">
          <a:xfrm>
            <a:off x="2052638" y="4724400"/>
            <a:ext cx="3406775" cy="83185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>
                <a:solidFill>
                  <a:srgbClr val="FFFFFF"/>
                </a:solidFill>
              </a:rPr>
              <a:t>Click on the money bag </a:t>
            </a:r>
          </a:p>
          <a:p>
            <a:pPr algn="ctr" eaLnBrk="0" hangingPunct="0"/>
            <a:r>
              <a:rPr lang="en-US">
                <a:solidFill>
                  <a:srgbClr val="FFFFFF"/>
                </a:solidFill>
              </a:rPr>
              <a:t>to return to the scoreboard</a:t>
            </a:r>
          </a:p>
        </p:txBody>
      </p:sp>
      <p:sp>
        <p:nvSpPr>
          <p:cNvPr id="53262" name="AutoShape 15"/>
          <p:cNvSpPr>
            <a:spLocks noChangeArrowheads="1"/>
          </p:cNvSpPr>
          <p:nvPr/>
        </p:nvSpPr>
        <p:spPr bwMode="auto">
          <a:xfrm>
            <a:off x="0" y="228600"/>
            <a:ext cx="2819400" cy="259080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3200" b="1">
                <a:solidFill>
                  <a:schemeClr val="accent2"/>
                </a:solidFill>
              </a:rPr>
              <a:t>Correct!</a:t>
            </a:r>
          </a:p>
        </p:txBody>
      </p:sp>
      <p:pic>
        <p:nvPicPr>
          <p:cNvPr id="105488" name="Picture 1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n00497a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5791200" y="6248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64" name="Text Box 17"/>
          <p:cNvSpPr txBox="1">
            <a:spLocks noChangeArrowheads="1"/>
          </p:cNvSpPr>
          <p:nvPr/>
        </p:nvSpPr>
        <p:spPr bwMode="auto">
          <a:xfrm>
            <a:off x="5715000" y="6240463"/>
            <a:ext cx="45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 advClick="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3" fill="hold"/>
                                        <p:tgtEl>
                                          <p:spTgt spid="1054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5488"/>
                </p:tgtEl>
              </p:cMediaNode>
            </p:audi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AutoShape 2"/>
          <p:cNvSpPr>
            <a:spLocks noChangeArrowheads="1"/>
          </p:cNvSpPr>
          <p:nvPr/>
        </p:nvSpPr>
        <p:spPr bwMode="auto">
          <a:xfrm>
            <a:off x="685800" y="457200"/>
            <a:ext cx="7772400" cy="20574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54274" name="AutoShape 3"/>
          <p:cNvSpPr>
            <a:spLocks noChangeArrowheads="1"/>
          </p:cNvSpPr>
          <p:nvPr/>
        </p:nvSpPr>
        <p:spPr bwMode="auto">
          <a:xfrm>
            <a:off x="304800" y="31242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54275" name="AutoShape 4"/>
          <p:cNvSpPr>
            <a:spLocks noChangeArrowheads="1"/>
          </p:cNvSpPr>
          <p:nvPr/>
        </p:nvSpPr>
        <p:spPr bwMode="auto">
          <a:xfrm>
            <a:off x="4876800" y="3200400"/>
            <a:ext cx="39624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54276" name="AutoShape 5"/>
          <p:cNvSpPr>
            <a:spLocks noChangeArrowheads="1"/>
          </p:cNvSpPr>
          <p:nvPr/>
        </p:nvSpPr>
        <p:spPr bwMode="auto">
          <a:xfrm>
            <a:off x="3048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54277" name="AutoShape 6"/>
          <p:cNvSpPr>
            <a:spLocks noChangeArrowheads="1"/>
          </p:cNvSpPr>
          <p:nvPr/>
        </p:nvSpPr>
        <p:spPr bwMode="auto">
          <a:xfrm>
            <a:off x="49530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54278" name="Line 7"/>
          <p:cNvSpPr>
            <a:spLocks noChangeShapeType="1"/>
          </p:cNvSpPr>
          <p:nvPr/>
        </p:nvSpPr>
        <p:spPr bwMode="auto">
          <a:xfrm flipH="1">
            <a:off x="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79" name="Line 8"/>
          <p:cNvSpPr>
            <a:spLocks noChangeShapeType="1"/>
          </p:cNvSpPr>
          <p:nvPr/>
        </p:nvSpPr>
        <p:spPr bwMode="auto">
          <a:xfrm flipH="1">
            <a:off x="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80" name="Line 9"/>
          <p:cNvSpPr>
            <a:spLocks noChangeShapeType="1"/>
          </p:cNvSpPr>
          <p:nvPr/>
        </p:nvSpPr>
        <p:spPr bwMode="auto">
          <a:xfrm>
            <a:off x="4191000" y="36576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81" name="Line 10"/>
          <p:cNvSpPr>
            <a:spLocks noChangeShapeType="1"/>
          </p:cNvSpPr>
          <p:nvPr/>
        </p:nvSpPr>
        <p:spPr bwMode="auto">
          <a:xfrm>
            <a:off x="4191000" y="5410200"/>
            <a:ext cx="7620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82" name="Line 11"/>
          <p:cNvSpPr>
            <a:spLocks noChangeShapeType="1"/>
          </p:cNvSpPr>
          <p:nvPr/>
        </p:nvSpPr>
        <p:spPr bwMode="auto">
          <a:xfrm>
            <a:off x="883920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83" name="Line 12"/>
          <p:cNvSpPr>
            <a:spLocks noChangeShapeType="1"/>
          </p:cNvSpPr>
          <p:nvPr/>
        </p:nvSpPr>
        <p:spPr bwMode="auto">
          <a:xfrm>
            <a:off x="883920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84" name="Rectangle 13"/>
          <p:cNvSpPr>
            <a:spLocks noGrp="1" noChangeArrowheads="1"/>
          </p:cNvSpPr>
          <p:nvPr>
            <p:ph type="title" sz="quarter"/>
          </p:nvPr>
        </p:nvSpPr>
        <p:spPr>
          <a:xfrm>
            <a:off x="0" y="-152400"/>
            <a:ext cx="1066800" cy="152400"/>
          </a:xfrm>
        </p:spPr>
        <p:txBody>
          <a:bodyPr/>
          <a:lstStyle/>
          <a:p>
            <a:r>
              <a:rPr lang="en-US" sz="800" smtClean="0">
                <a:solidFill>
                  <a:srgbClr val="FFFFFF"/>
                </a:solidFill>
              </a:rPr>
              <a:t>$250000 Question</a:t>
            </a:r>
          </a:p>
        </p:txBody>
      </p:sp>
      <p:sp>
        <p:nvSpPr>
          <p:cNvPr id="106510" name="Rectangle 14"/>
          <p:cNvSpPr>
            <a:spLocks noGrp="1" noChangeArrowheads="1"/>
          </p:cNvSpPr>
          <p:nvPr>
            <p:ph sz="quarter" idx="1"/>
          </p:nvPr>
        </p:nvSpPr>
        <p:spPr>
          <a:xfrm>
            <a:off x="228600" y="25146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4" action="ppaction://hlinksldjump"/>
              </a:rPr>
              <a:t>A: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b="1" smtClean="0">
                <a:solidFill>
                  <a:srgbClr val="FFFFFF"/>
                </a:solidFill>
              </a:rPr>
              <a:t>Simile.</a:t>
            </a:r>
            <a:endParaRPr lang="en-US" sz="2400" b="1" smtClean="0">
              <a:solidFill>
                <a:srgbClr val="FFFFFF"/>
              </a:solidFill>
            </a:endParaRPr>
          </a:p>
        </p:txBody>
      </p:sp>
      <p:sp>
        <p:nvSpPr>
          <p:cNvPr id="106511" name="Rectangle 15"/>
          <p:cNvSpPr>
            <a:spLocks noGrp="1" noChangeArrowheads="1"/>
          </p:cNvSpPr>
          <p:nvPr>
            <p:ph sz="quarter" idx="2"/>
          </p:nvPr>
        </p:nvSpPr>
        <p:spPr>
          <a:xfrm>
            <a:off x="4953000" y="30480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4" action="ppaction://hlinksldjump"/>
              </a:rPr>
              <a:t>B: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b="1" smtClean="0">
                <a:solidFill>
                  <a:srgbClr val="FFFFFF"/>
                </a:solidFill>
              </a:rPr>
              <a:t>Hyperbole.</a:t>
            </a:r>
          </a:p>
        </p:txBody>
      </p:sp>
      <p:sp>
        <p:nvSpPr>
          <p:cNvPr id="106512" name="Rectangle 16"/>
          <p:cNvSpPr>
            <a:spLocks noGrp="1" noChangeArrowheads="1"/>
          </p:cNvSpPr>
          <p:nvPr>
            <p:ph sz="quarter" idx="3"/>
          </p:nvPr>
        </p:nvSpPr>
        <p:spPr>
          <a:xfrm>
            <a:off x="304800" y="47244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4" action="ppaction://hlinksldjump"/>
              </a:rPr>
              <a:t>C: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b="1" smtClean="0">
                <a:solidFill>
                  <a:srgbClr val="FFFFFF"/>
                </a:solidFill>
              </a:rPr>
              <a:t>Personification.</a:t>
            </a:r>
          </a:p>
        </p:txBody>
      </p:sp>
      <p:sp>
        <p:nvSpPr>
          <p:cNvPr id="106513" name="Rectangle 17"/>
          <p:cNvSpPr>
            <a:spLocks noGrp="1" noChangeArrowheads="1"/>
          </p:cNvSpPr>
          <p:nvPr>
            <p:ph sz="quarter" idx="4"/>
          </p:nvPr>
        </p:nvSpPr>
        <p:spPr>
          <a:xfrm>
            <a:off x="4953000" y="4343400"/>
            <a:ext cx="3810000" cy="1981200"/>
          </a:xfrm>
        </p:spPr>
        <p:txBody>
          <a:bodyPr/>
          <a:lstStyle/>
          <a:p>
            <a:pPr algn="ctr">
              <a:buFontTx/>
              <a:buNone/>
            </a:pPr>
            <a:endParaRPr lang="en-US" sz="2400" smtClean="0"/>
          </a:p>
          <a:p>
            <a:pPr algn="ctr"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5" action="ppaction://hlinksldjump"/>
              </a:rPr>
              <a:t>D: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b="1" smtClean="0">
                <a:solidFill>
                  <a:srgbClr val="FFFFFF"/>
                </a:solidFill>
              </a:rPr>
              <a:t>Metaphor.</a:t>
            </a:r>
          </a:p>
        </p:txBody>
      </p:sp>
      <p:sp>
        <p:nvSpPr>
          <p:cNvPr id="54289" name="Line 18"/>
          <p:cNvSpPr>
            <a:spLocks noChangeShapeType="1"/>
          </p:cNvSpPr>
          <p:nvPr/>
        </p:nvSpPr>
        <p:spPr bwMode="auto">
          <a:xfrm>
            <a:off x="845820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90" name="Line 19"/>
          <p:cNvSpPr>
            <a:spLocks noChangeShapeType="1"/>
          </p:cNvSpPr>
          <p:nvPr/>
        </p:nvSpPr>
        <p:spPr bwMode="auto">
          <a:xfrm flipH="1">
            <a:off x="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91" name="Text Box 20"/>
          <p:cNvSpPr txBox="1">
            <a:spLocks noChangeArrowheads="1"/>
          </p:cNvSpPr>
          <p:nvPr/>
        </p:nvSpPr>
        <p:spPr bwMode="auto">
          <a:xfrm>
            <a:off x="3505200" y="6172200"/>
            <a:ext cx="2219325" cy="461963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FFFF"/>
                </a:solidFill>
              </a:rPr>
              <a:t>$1,000 Question</a:t>
            </a:r>
          </a:p>
        </p:txBody>
      </p:sp>
      <p:sp>
        <p:nvSpPr>
          <p:cNvPr id="54292" name="Text Box 21"/>
          <p:cNvSpPr txBox="1">
            <a:spLocks noChangeArrowheads="1"/>
          </p:cNvSpPr>
          <p:nvPr/>
        </p:nvSpPr>
        <p:spPr bwMode="auto">
          <a:xfrm>
            <a:off x="2270125" y="2555875"/>
            <a:ext cx="501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FF00"/>
                </a:solidFill>
              </a:rPr>
              <a:t>Click on the letter of the correct answer</a:t>
            </a:r>
          </a:p>
        </p:txBody>
      </p:sp>
      <p:pic>
        <p:nvPicPr>
          <p:cNvPr id="106518" name="Picture 2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fastest_finger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94" name="Rectangle 23"/>
          <p:cNvSpPr>
            <a:spLocks noChangeArrowheads="1"/>
          </p:cNvSpPr>
          <p:nvPr/>
        </p:nvSpPr>
        <p:spPr bwMode="auto">
          <a:xfrm>
            <a:off x="8610600" y="6400800"/>
            <a:ext cx="533400" cy="4572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pic>
        <p:nvPicPr>
          <p:cNvPr id="106520" name="Picture 2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QUESTION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10600" y="304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96" name="Rectangle 25"/>
          <p:cNvSpPr>
            <a:spLocks noChangeArrowheads="1"/>
          </p:cNvSpPr>
          <p:nvPr/>
        </p:nvSpPr>
        <p:spPr bwMode="auto">
          <a:xfrm>
            <a:off x="8382000" y="152400"/>
            <a:ext cx="762000" cy="6858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54297" name="Text Box 26"/>
          <p:cNvSpPr txBox="1">
            <a:spLocks noChangeArrowheads="1"/>
          </p:cNvSpPr>
          <p:nvPr/>
        </p:nvSpPr>
        <p:spPr bwMode="auto">
          <a:xfrm>
            <a:off x="685800" y="1066800"/>
            <a:ext cx="7772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4000">
                <a:solidFill>
                  <a:srgbClr val="FFFFFF"/>
                </a:solidFill>
              </a:rPr>
              <a:t>“Flashing a smile” is an example of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30" fill="hold"/>
                                        <p:tgtEl>
                                          <p:spTgt spid="1065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6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6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6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06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28386" fill="hold"/>
                                        <p:tgtEl>
                                          <p:spTgt spid="1065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6520"/>
                </p:tgtEl>
              </p:cMediaNode>
            </p:audio>
            <p:audio>
              <p:cMediaNode>
                <p:cTn id="3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6518"/>
                </p:tgtEl>
              </p:cMediaNode>
            </p:audio>
          </p:childTnLst>
        </p:cTn>
      </p:par>
    </p:tnLst>
    <p:bldLst>
      <p:bldP spid="106510" grpId="0" autoUpdateAnimBg="0"/>
      <p:bldP spid="106511" grpId="0" autoUpdateAnimBg="0"/>
      <p:bldP spid="106512" grpId="0" autoUpdateAnimBg="0"/>
      <p:bldP spid="106513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8434" name="AutoShape 3"/>
          <p:cNvSpPr>
            <a:spLocks noChangeArrowheads="1"/>
          </p:cNvSpPr>
          <p:nvPr/>
        </p:nvSpPr>
        <p:spPr bwMode="auto">
          <a:xfrm>
            <a:off x="914400" y="1676400"/>
            <a:ext cx="6858000" cy="3962400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4800" b="1">
                <a:solidFill>
                  <a:schemeClr val="accent2"/>
                </a:solidFill>
              </a:rPr>
              <a:t>INCORRECT!</a:t>
            </a:r>
          </a:p>
        </p:txBody>
      </p:sp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3200400" y="5867400"/>
            <a:ext cx="2338388" cy="528638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b="1">
                <a:solidFill>
                  <a:srgbClr val="FFFF00"/>
                </a:solidFill>
                <a:hlinkClick r:id="rId2" action="ppaction://hlinksldjump"/>
              </a:rPr>
              <a:t>TRY AGAIN!</a:t>
            </a:r>
            <a:endParaRPr lang="en-US" sz="2800" b="1">
              <a:solidFill>
                <a:srgbClr val="FFFF00"/>
              </a:solidFill>
            </a:endParaRPr>
          </a:p>
        </p:txBody>
      </p:sp>
      <p:pic>
        <p:nvPicPr>
          <p:cNvPr id="18436" name="Picture 6" descr="j00791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304800"/>
            <a:ext cx="162083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blinds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55298" name="AutoShape 3"/>
          <p:cNvSpPr>
            <a:spLocks noChangeArrowheads="1"/>
          </p:cNvSpPr>
          <p:nvPr/>
        </p:nvSpPr>
        <p:spPr bwMode="auto">
          <a:xfrm>
            <a:off x="914400" y="1676400"/>
            <a:ext cx="6858000" cy="3962400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4800" b="1">
                <a:solidFill>
                  <a:schemeClr val="accent2"/>
                </a:solidFill>
              </a:rPr>
              <a:t>INCORRECT!</a:t>
            </a:r>
          </a:p>
        </p:txBody>
      </p:sp>
      <p:sp>
        <p:nvSpPr>
          <p:cNvPr id="55299" name="Text Box 4"/>
          <p:cNvSpPr txBox="1">
            <a:spLocks noChangeArrowheads="1"/>
          </p:cNvSpPr>
          <p:nvPr/>
        </p:nvSpPr>
        <p:spPr bwMode="auto">
          <a:xfrm>
            <a:off x="3200400" y="5867400"/>
            <a:ext cx="2338388" cy="528638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b="1">
                <a:solidFill>
                  <a:srgbClr val="FFFF00"/>
                </a:solidFill>
                <a:hlinkClick r:id="rId2" action="ppaction://hlinksldjump"/>
              </a:rPr>
              <a:t>TRY AGAIN!</a:t>
            </a:r>
            <a:endParaRPr lang="en-US" sz="2800" b="1">
              <a:solidFill>
                <a:srgbClr val="FFFF00"/>
              </a:solidFill>
            </a:endParaRPr>
          </a:p>
        </p:txBody>
      </p:sp>
      <p:pic>
        <p:nvPicPr>
          <p:cNvPr id="55300" name="Picture 5" descr="j00791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304800"/>
            <a:ext cx="162083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blinds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800" smtClean="0">
                <a:solidFill>
                  <a:srgbClr val="66CCFF"/>
                </a:solidFill>
              </a:rPr>
              <a:t>SCORE</a:t>
            </a:r>
          </a:p>
        </p:txBody>
      </p:sp>
      <p:sp>
        <p:nvSpPr>
          <p:cNvPr id="56322" name="Line 3"/>
          <p:cNvSpPr>
            <a:spLocks noChangeShapeType="1"/>
          </p:cNvSpPr>
          <p:nvPr/>
        </p:nvSpPr>
        <p:spPr bwMode="auto">
          <a:xfrm>
            <a:off x="1676400" y="41910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23" name="Line 4"/>
          <p:cNvSpPr>
            <a:spLocks noChangeShapeType="1"/>
          </p:cNvSpPr>
          <p:nvPr/>
        </p:nvSpPr>
        <p:spPr bwMode="auto">
          <a:xfrm>
            <a:off x="7467600" y="3429000"/>
            <a:ext cx="10668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24" name="Line 5"/>
          <p:cNvSpPr>
            <a:spLocks noChangeShapeType="1"/>
          </p:cNvSpPr>
          <p:nvPr/>
        </p:nvSpPr>
        <p:spPr bwMode="auto">
          <a:xfrm>
            <a:off x="1676400" y="28194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25" name="Line 6"/>
          <p:cNvSpPr>
            <a:spLocks noChangeShapeType="1"/>
          </p:cNvSpPr>
          <p:nvPr/>
        </p:nvSpPr>
        <p:spPr bwMode="auto">
          <a:xfrm>
            <a:off x="304800" y="3505200"/>
            <a:ext cx="914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26" name="Line 7"/>
          <p:cNvSpPr>
            <a:spLocks noChangeShapeType="1"/>
          </p:cNvSpPr>
          <p:nvPr/>
        </p:nvSpPr>
        <p:spPr bwMode="auto">
          <a:xfrm flipH="1">
            <a:off x="1219200" y="28194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27" name="Line 8"/>
          <p:cNvSpPr>
            <a:spLocks noChangeShapeType="1"/>
          </p:cNvSpPr>
          <p:nvPr/>
        </p:nvSpPr>
        <p:spPr bwMode="auto">
          <a:xfrm>
            <a:off x="1219200" y="35052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28" name="Line 9"/>
          <p:cNvSpPr>
            <a:spLocks noChangeShapeType="1"/>
          </p:cNvSpPr>
          <p:nvPr/>
        </p:nvSpPr>
        <p:spPr bwMode="auto">
          <a:xfrm>
            <a:off x="7010400" y="2819400"/>
            <a:ext cx="457200" cy="609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29" name="Line 10"/>
          <p:cNvSpPr>
            <a:spLocks noChangeShapeType="1"/>
          </p:cNvSpPr>
          <p:nvPr/>
        </p:nvSpPr>
        <p:spPr bwMode="auto">
          <a:xfrm flipV="1">
            <a:off x="7010400" y="3429000"/>
            <a:ext cx="457200" cy="7620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30" name="Text Box 11"/>
          <p:cNvSpPr txBox="1">
            <a:spLocks noChangeArrowheads="1"/>
          </p:cNvSpPr>
          <p:nvPr/>
        </p:nvSpPr>
        <p:spPr bwMode="auto">
          <a:xfrm>
            <a:off x="3048000" y="3124200"/>
            <a:ext cx="187801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4800" b="1">
                <a:solidFill>
                  <a:srgbClr val="FFFF00"/>
                </a:solidFill>
              </a:rPr>
              <a:t>$1,000</a:t>
            </a:r>
          </a:p>
        </p:txBody>
      </p:sp>
      <p:pic>
        <p:nvPicPr>
          <p:cNvPr id="56331" name="Picture 12" descr="bd04896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4495800"/>
            <a:ext cx="3581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32" name="Picture 13" descr="bs00770_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4648200"/>
            <a:ext cx="2362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33" name="Text Box 14"/>
          <p:cNvSpPr txBox="1">
            <a:spLocks noChangeArrowheads="1"/>
          </p:cNvSpPr>
          <p:nvPr/>
        </p:nvSpPr>
        <p:spPr bwMode="auto">
          <a:xfrm>
            <a:off x="2052638" y="4724400"/>
            <a:ext cx="3406775" cy="83185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>
                <a:solidFill>
                  <a:srgbClr val="FFFFFF"/>
                </a:solidFill>
              </a:rPr>
              <a:t>Click on the money bag </a:t>
            </a:r>
          </a:p>
          <a:p>
            <a:pPr algn="ctr" eaLnBrk="0" hangingPunct="0"/>
            <a:r>
              <a:rPr lang="en-US">
                <a:solidFill>
                  <a:srgbClr val="FFFFFF"/>
                </a:solidFill>
              </a:rPr>
              <a:t>to return to the scoreboard</a:t>
            </a:r>
          </a:p>
        </p:txBody>
      </p:sp>
      <p:sp>
        <p:nvSpPr>
          <p:cNvPr id="56334" name="AutoShape 15"/>
          <p:cNvSpPr>
            <a:spLocks noChangeArrowheads="1"/>
          </p:cNvSpPr>
          <p:nvPr/>
        </p:nvSpPr>
        <p:spPr bwMode="auto">
          <a:xfrm>
            <a:off x="0" y="228600"/>
            <a:ext cx="2819400" cy="259080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3200" b="1">
                <a:solidFill>
                  <a:schemeClr val="accent2"/>
                </a:solidFill>
              </a:rPr>
              <a:t>Correct!</a:t>
            </a:r>
          </a:p>
        </p:txBody>
      </p:sp>
      <p:pic>
        <p:nvPicPr>
          <p:cNvPr id="108560" name="Picture 1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n00497a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5791200" y="6248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36" name="Text Box 17"/>
          <p:cNvSpPr txBox="1">
            <a:spLocks noChangeArrowheads="1"/>
          </p:cNvSpPr>
          <p:nvPr/>
        </p:nvSpPr>
        <p:spPr bwMode="auto">
          <a:xfrm>
            <a:off x="5715000" y="6240463"/>
            <a:ext cx="45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 advClick="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3" fill="hold"/>
                                        <p:tgtEl>
                                          <p:spTgt spid="1085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8560"/>
                </p:tgtEl>
              </p:cMediaNode>
            </p:audi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AutoShape 2"/>
          <p:cNvSpPr>
            <a:spLocks noChangeArrowheads="1"/>
          </p:cNvSpPr>
          <p:nvPr/>
        </p:nvSpPr>
        <p:spPr bwMode="auto">
          <a:xfrm>
            <a:off x="685800" y="457200"/>
            <a:ext cx="7772400" cy="20574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57346" name="AutoShape 3"/>
          <p:cNvSpPr>
            <a:spLocks noChangeArrowheads="1"/>
          </p:cNvSpPr>
          <p:nvPr/>
        </p:nvSpPr>
        <p:spPr bwMode="auto">
          <a:xfrm>
            <a:off x="304800" y="31242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57347" name="AutoShape 4"/>
          <p:cNvSpPr>
            <a:spLocks noChangeArrowheads="1"/>
          </p:cNvSpPr>
          <p:nvPr/>
        </p:nvSpPr>
        <p:spPr bwMode="auto">
          <a:xfrm>
            <a:off x="4876800" y="3200400"/>
            <a:ext cx="39624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57348" name="AutoShape 5"/>
          <p:cNvSpPr>
            <a:spLocks noChangeArrowheads="1"/>
          </p:cNvSpPr>
          <p:nvPr/>
        </p:nvSpPr>
        <p:spPr bwMode="auto">
          <a:xfrm>
            <a:off x="3048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57349" name="AutoShape 6"/>
          <p:cNvSpPr>
            <a:spLocks noChangeArrowheads="1"/>
          </p:cNvSpPr>
          <p:nvPr/>
        </p:nvSpPr>
        <p:spPr bwMode="auto">
          <a:xfrm>
            <a:off x="49530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57350" name="Line 7"/>
          <p:cNvSpPr>
            <a:spLocks noChangeShapeType="1"/>
          </p:cNvSpPr>
          <p:nvPr/>
        </p:nvSpPr>
        <p:spPr bwMode="auto">
          <a:xfrm flipH="1">
            <a:off x="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7351" name="Line 8"/>
          <p:cNvSpPr>
            <a:spLocks noChangeShapeType="1"/>
          </p:cNvSpPr>
          <p:nvPr/>
        </p:nvSpPr>
        <p:spPr bwMode="auto">
          <a:xfrm flipH="1">
            <a:off x="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7352" name="Line 9"/>
          <p:cNvSpPr>
            <a:spLocks noChangeShapeType="1"/>
          </p:cNvSpPr>
          <p:nvPr/>
        </p:nvSpPr>
        <p:spPr bwMode="auto">
          <a:xfrm>
            <a:off x="4191000" y="36576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7353" name="Line 10"/>
          <p:cNvSpPr>
            <a:spLocks noChangeShapeType="1"/>
          </p:cNvSpPr>
          <p:nvPr/>
        </p:nvSpPr>
        <p:spPr bwMode="auto">
          <a:xfrm>
            <a:off x="4191000" y="5410200"/>
            <a:ext cx="7620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7354" name="Line 11"/>
          <p:cNvSpPr>
            <a:spLocks noChangeShapeType="1"/>
          </p:cNvSpPr>
          <p:nvPr/>
        </p:nvSpPr>
        <p:spPr bwMode="auto">
          <a:xfrm>
            <a:off x="883920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7355" name="Line 12"/>
          <p:cNvSpPr>
            <a:spLocks noChangeShapeType="1"/>
          </p:cNvSpPr>
          <p:nvPr/>
        </p:nvSpPr>
        <p:spPr bwMode="auto">
          <a:xfrm>
            <a:off x="883920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7356" name="Rectangle 13"/>
          <p:cNvSpPr>
            <a:spLocks noGrp="1" noChangeArrowheads="1"/>
          </p:cNvSpPr>
          <p:nvPr>
            <p:ph type="title" sz="quarter"/>
          </p:nvPr>
        </p:nvSpPr>
        <p:spPr>
          <a:xfrm>
            <a:off x="0" y="-304800"/>
            <a:ext cx="1066800" cy="228600"/>
          </a:xfrm>
        </p:spPr>
        <p:txBody>
          <a:bodyPr/>
          <a:lstStyle/>
          <a:p>
            <a:r>
              <a:rPr lang="en-US" sz="800" smtClean="0">
                <a:solidFill>
                  <a:srgbClr val="FFFFFF"/>
                </a:solidFill>
              </a:rPr>
              <a:t>$500000 Question</a:t>
            </a:r>
          </a:p>
        </p:txBody>
      </p:sp>
      <p:sp>
        <p:nvSpPr>
          <p:cNvPr id="109582" name="Rectangle 14"/>
          <p:cNvSpPr>
            <a:spLocks noGrp="1" noChangeArrowheads="1"/>
          </p:cNvSpPr>
          <p:nvPr>
            <p:ph sz="quarter" idx="1"/>
          </p:nvPr>
        </p:nvSpPr>
        <p:spPr>
          <a:xfrm>
            <a:off x="304800" y="25146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4" action="ppaction://hlinksldjump"/>
              </a:rPr>
              <a:t>A: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b="1" smtClean="0">
                <a:solidFill>
                  <a:srgbClr val="FFFFFF"/>
                </a:solidFill>
              </a:rPr>
              <a:t>AABB</a:t>
            </a:r>
            <a:endParaRPr lang="en-US" sz="2400" b="1" smtClean="0">
              <a:solidFill>
                <a:srgbClr val="FFFFFF"/>
              </a:solidFill>
            </a:endParaRPr>
          </a:p>
        </p:txBody>
      </p:sp>
      <p:sp>
        <p:nvSpPr>
          <p:cNvPr id="109583" name="Rectangle 15"/>
          <p:cNvSpPr>
            <a:spLocks noGrp="1" noChangeArrowheads="1"/>
          </p:cNvSpPr>
          <p:nvPr>
            <p:ph sz="quarter" idx="2"/>
          </p:nvPr>
        </p:nvSpPr>
        <p:spPr>
          <a:xfrm>
            <a:off x="4953000" y="30480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5" action="ppaction://hlinksldjump"/>
              </a:rPr>
              <a:t>B: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b="1" smtClean="0">
                <a:solidFill>
                  <a:srgbClr val="FFFFFF"/>
                </a:solidFill>
              </a:rPr>
              <a:t>ABAB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</a:p>
        </p:txBody>
      </p:sp>
      <p:sp>
        <p:nvSpPr>
          <p:cNvPr id="109584" name="Rectangle 16"/>
          <p:cNvSpPr>
            <a:spLocks noGrp="1" noChangeArrowheads="1"/>
          </p:cNvSpPr>
          <p:nvPr>
            <p:ph sz="quarter" idx="3"/>
          </p:nvPr>
        </p:nvSpPr>
        <p:spPr>
          <a:xfrm>
            <a:off x="304800" y="47244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4" action="ppaction://hlinksldjump"/>
              </a:rPr>
              <a:t>C: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b="1" smtClean="0">
                <a:solidFill>
                  <a:srgbClr val="FFFFFF"/>
                </a:solidFill>
              </a:rPr>
              <a:t>ABCD</a:t>
            </a:r>
            <a:endParaRPr lang="en-US" b="1" smtClean="0">
              <a:solidFill>
                <a:srgbClr val="FF9900"/>
              </a:solidFill>
            </a:endParaRPr>
          </a:p>
        </p:txBody>
      </p:sp>
      <p:sp>
        <p:nvSpPr>
          <p:cNvPr id="109585" name="Rectangle 17"/>
          <p:cNvSpPr>
            <a:spLocks noGrp="1" noChangeArrowheads="1"/>
          </p:cNvSpPr>
          <p:nvPr>
            <p:ph sz="quarter" idx="4"/>
          </p:nvPr>
        </p:nvSpPr>
        <p:spPr>
          <a:xfrm>
            <a:off x="4953000" y="4343400"/>
            <a:ext cx="3810000" cy="1981200"/>
          </a:xfrm>
        </p:spPr>
        <p:txBody>
          <a:bodyPr/>
          <a:lstStyle/>
          <a:p>
            <a:pPr algn="ctr">
              <a:buFontTx/>
              <a:buNone/>
            </a:pPr>
            <a:endParaRPr lang="en-US" sz="2400" smtClean="0"/>
          </a:p>
          <a:p>
            <a:pPr algn="ctr"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4" action="ppaction://hlinksldjump"/>
              </a:rPr>
              <a:t>D: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b="1" smtClean="0">
                <a:solidFill>
                  <a:srgbClr val="FFFFFF"/>
                </a:solidFill>
              </a:rPr>
              <a:t>ABBA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</a:p>
        </p:txBody>
      </p:sp>
      <p:sp>
        <p:nvSpPr>
          <p:cNvPr id="57361" name="Line 18"/>
          <p:cNvSpPr>
            <a:spLocks noChangeShapeType="1"/>
          </p:cNvSpPr>
          <p:nvPr/>
        </p:nvSpPr>
        <p:spPr bwMode="auto">
          <a:xfrm>
            <a:off x="845820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7362" name="Line 19"/>
          <p:cNvSpPr>
            <a:spLocks noChangeShapeType="1"/>
          </p:cNvSpPr>
          <p:nvPr/>
        </p:nvSpPr>
        <p:spPr bwMode="auto">
          <a:xfrm flipH="1">
            <a:off x="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7363" name="Text Box 20"/>
          <p:cNvSpPr txBox="1">
            <a:spLocks noChangeArrowheads="1"/>
          </p:cNvSpPr>
          <p:nvPr/>
        </p:nvSpPr>
        <p:spPr bwMode="auto">
          <a:xfrm>
            <a:off x="3429000" y="6172200"/>
            <a:ext cx="2208213" cy="466725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FFFF"/>
                </a:solidFill>
              </a:rPr>
              <a:t>$1,000 Question</a:t>
            </a:r>
          </a:p>
        </p:txBody>
      </p:sp>
      <p:sp>
        <p:nvSpPr>
          <p:cNvPr id="57364" name="Text Box 21"/>
          <p:cNvSpPr txBox="1">
            <a:spLocks noChangeArrowheads="1"/>
          </p:cNvSpPr>
          <p:nvPr/>
        </p:nvSpPr>
        <p:spPr bwMode="auto">
          <a:xfrm>
            <a:off x="2270125" y="2555875"/>
            <a:ext cx="501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FF00"/>
                </a:solidFill>
              </a:rPr>
              <a:t>Click on the letter of the correct answer</a:t>
            </a:r>
          </a:p>
        </p:txBody>
      </p:sp>
      <p:pic>
        <p:nvPicPr>
          <p:cNvPr id="109590" name="Picture 2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fastest_finger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66" name="Rectangle 23"/>
          <p:cNvSpPr>
            <a:spLocks noChangeArrowheads="1"/>
          </p:cNvSpPr>
          <p:nvPr/>
        </p:nvSpPr>
        <p:spPr bwMode="auto">
          <a:xfrm>
            <a:off x="8610600" y="6400800"/>
            <a:ext cx="533400" cy="4572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pic>
        <p:nvPicPr>
          <p:cNvPr id="109592" name="Picture 2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QUESTION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10600" y="304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68" name="Rectangle 25"/>
          <p:cNvSpPr>
            <a:spLocks noChangeArrowheads="1"/>
          </p:cNvSpPr>
          <p:nvPr/>
        </p:nvSpPr>
        <p:spPr bwMode="auto">
          <a:xfrm>
            <a:off x="8382000" y="0"/>
            <a:ext cx="762000" cy="6858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57369" name="Text Box 26"/>
          <p:cNvSpPr txBox="1">
            <a:spLocks noChangeArrowheads="1"/>
          </p:cNvSpPr>
          <p:nvPr/>
        </p:nvSpPr>
        <p:spPr bwMode="auto">
          <a:xfrm>
            <a:off x="2743200" y="152400"/>
            <a:ext cx="3962400" cy="11906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lvl="1" indent="-285750" eaLnBrk="0" hangingPunct="0"/>
            <a:r>
              <a:rPr lang="en-US" sz="1800"/>
              <a:t>Bid me to weep, and I will weep </a:t>
            </a:r>
          </a:p>
          <a:p>
            <a:pPr marL="742950" lvl="1" indent="-285750" eaLnBrk="0" hangingPunct="0"/>
            <a:r>
              <a:rPr lang="en-US" sz="1800"/>
              <a:t>While I have eyes to see; </a:t>
            </a:r>
          </a:p>
          <a:p>
            <a:pPr marL="742950" lvl="1" indent="-285750" eaLnBrk="0" hangingPunct="0"/>
            <a:r>
              <a:rPr lang="en-US" sz="1800"/>
              <a:t>And having none, and yet I will keep </a:t>
            </a:r>
          </a:p>
          <a:p>
            <a:pPr marL="742950" lvl="1" indent="-285750" eaLnBrk="0" hangingPunct="0"/>
            <a:r>
              <a:rPr lang="en-US" sz="1800"/>
              <a:t>A heart to weep for thee. </a:t>
            </a:r>
          </a:p>
        </p:txBody>
      </p:sp>
      <p:sp>
        <p:nvSpPr>
          <p:cNvPr id="57370" name="Text Box 28"/>
          <p:cNvSpPr txBox="1">
            <a:spLocks noChangeArrowheads="1"/>
          </p:cNvSpPr>
          <p:nvPr/>
        </p:nvSpPr>
        <p:spPr bwMode="auto">
          <a:xfrm>
            <a:off x="1600200" y="1447800"/>
            <a:ext cx="5943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>
                <a:solidFill>
                  <a:srgbClr val="FFFFFF"/>
                </a:solidFill>
              </a:rPr>
              <a:t>This stanza is an example of what rhyming scheme?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30" fill="hold"/>
                                        <p:tgtEl>
                                          <p:spTgt spid="1095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9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9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9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09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28386" fill="hold"/>
                                        <p:tgtEl>
                                          <p:spTgt spid="10959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9592"/>
                </p:tgtEl>
              </p:cMediaNode>
            </p:audio>
            <p:audio>
              <p:cMediaNode>
                <p:cTn id="3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9590"/>
                </p:tgtEl>
              </p:cMediaNode>
            </p:audio>
          </p:childTnLst>
        </p:cTn>
      </p:par>
    </p:tnLst>
    <p:bldLst>
      <p:bldP spid="109582" grpId="0" autoUpdateAnimBg="0"/>
      <p:bldP spid="109583" grpId="0" autoUpdateAnimBg="0"/>
      <p:bldP spid="109584" grpId="0" autoUpdateAnimBg="0"/>
      <p:bldP spid="109585" grpId="0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58370" name="AutoShape 3"/>
          <p:cNvSpPr>
            <a:spLocks noChangeArrowheads="1"/>
          </p:cNvSpPr>
          <p:nvPr/>
        </p:nvSpPr>
        <p:spPr bwMode="auto">
          <a:xfrm>
            <a:off x="914400" y="1676400"/>
            <a:ext cx="6858000" cy="3962400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4800" b="1">
                <a:solidFill>
                  <a:schemeClr val="accent2"/>
                </a:solidFill>
              </a:rPr>
              <a:t>INCORRECT!</a:t>
            </a:r>
          </a:p>
        </p:txBody>
      </p:sp>
      <p:sp>
        <p:nvSpPr>
          <p:cNvPr id="58371" name="Text Box 4"/>
          <p:cNvSpPr txBox="1">
            <a:spLocks noChangeArrowheads="1"/>
          </p:cNvSpPr>
          <p:nvPr/>
        </p:nvSpPr>
        <p:spPr bwMode="auto">
          <a:xfrm>
            <a:off x="3200400" y="5867400"/>
            <a:ext cx="2338388" cy="528638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b="1">
                <a:solidFill>
                  <a:srgbClr val="FFFF00"/>
                </a:solidFill>
                <a:hlinkClick r:id="rId2" action="ppaction://hlinksldjump"/>
              </a:rPr>
              <a:t>TRY AGAIN!</a:t>
            </a:r>
            <a:endParaRPr lang="en-US" sz="2800" b="1">
              <a:solidFill>
                <a:srgbClr val="FFFF00"/>
              </a:solidFill>
            </a:endParaRPr>
          </a:p>
        </p:txBody>
      </p:sp>
      <p:pic>
        <p:nvPicPr>
          <p:cNvPr id="58372" name="Picture 5" descr="j00791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304800"/>
            <a:ext cx="162083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blinds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800" smtClean="0">
                <a:solidFill>
                  <a:srgbClr val="66CCFF"/>
                </a:solidFill>
              </a:rPr>
              <a:t>SCORE</a:t>
            </a:r>
          </a:p>
        </p:txBody>
      </p:sp>
      <p:sp>
        <p:nvSpPr>
          <p:cNvPr id="59394" name="Line 3"/>
          <p:cNvSpPr>
            <a:spLocks noChangeShapeType="1"/>
          </p:cNvSpPr>
          <p:nvPr/>
        </p:nvSpPr>
        <p:spPr bwMode="auto">
          <a:xfrm>
            <a:off x="1676400" y="41910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395" name="Line 4"/>
          <p:cNvSpPr>
            <a:spLocks noChangeShapeType="1"/>
          </p:cNvSpPr>
          <p:nvPr/>
        </p:nvSpPr>
        <p:spPr bwMode="auto">
          <a:xfrm>
            <a:off x="7467600" y="3429000"/>
            <a:ext cx="10668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396" name="Line 5"/>
          <p:cNvSpPr>
            <a:spLocks noChangeShapeType="1"/>
          </p:cNvSpPr>
          <p:nvPr/>
        </p:nvSpPr>
        <p:spPr bwMode="auto">
          <a:xfrm>
            <a:off x="1676400" y="28194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397" name="Line 6"/>
          <p:cNvSpPr>
            <a:spLocks noChangeShapeType="1"/>
          </p:cNvSpPr>
          <p:nvPr/>
        </p:nvSpPr>
        <p:spPr bwMode="auto">
          <a:xfrm>
            <a:off x="304800" y="3505200"/>
            <a:ext cx="914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398" name="Line 7"/>
          <p:cNvSpPr>
            <a:spLocks noChangeShapeType="1"/>
          </p:cNvSpPr>
          <p:nvPr/>
        </p:nvSpPr>
        <p:spPr bwMode="auto">
          <a:xfrm flipH="1">
            <a:off x="1219200" y="28194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399" name="Line 8"/>
          <p:cNvSpPr>
            <a:spLocks noChangeShapeType="1"/>
          </p:cNvSpPr>
          <p:nvPr/>
        </p:nvSpPr>
        <p:spPr bwMode="auto">
          <a:xfrm>
            <a:off x="1219200" y="35052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400" name="Line 9"/>
          <p:cNvSpPr>
            <a:spLocks noChangeShapeType="1"/>
          </p:cNvSpPr>
          <p:nvPr/>
        </p:nvSpPr>
        <p:spPr bwMode="auto">
          <a:xfrm>
            <a:off x="7010400" y="2819400"/>
            <a:ext cx="457200" cy="609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401" name="Line 10"/>
          <p:cNvSpPr>
            <a:spLocks noChangeShapeType="1"/>
          </p:cNvSpPr>
          <p:nvPr/>
        </p:nvSpPr>
        <p:spPr bwMode="auto">
          <a:xfrm flipV="1">
            <a:off x="7010400" y="3429000"/>
            <a:ext cx="457200" cy="7620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402" name="Text Box 11"/>
          <p:cNvSpPr txBox="1">
            <a:spLocks noChangeArrowheads="1"/>
          </p:cNvSpPr>
          <p:nvPr/>
        </p:nvSpPr>
        <p:spPr bwMode="auto">
          <a:xfrm>
            <a:off x="3048000" y="3124200"/>
            <a:ext cx="18605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4800" b="1">
                <a:solidFill>
                  <a:srgbClr val="FFFF00"/>
                </a:solidFill>
              </a:rPr>
              <a:t>$1,000</a:t>
            </a:r>
          </a:p>
        </p:txBody>
      </p:sp>
      <p:pic>
        <p:nvPicPr>
          <p:cNvPr id="59403" name="Picture 12" descr="bd04896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4495800"/>
            <a:ext cx="3581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404" name="Picture 13" descr="bs00770_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4648200"/>
            <a:ext cx="2362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405" name="Text Box 14"/>
          <p:cNvSpPr txBox="1">
            <a:spLocks noChangeArrowheads="1"/>
          </p:cNvSpPr>
          <p:nvPr/>
        </p:nvSpPr>
        <p:spPr bwMode="auto">
          <a:xfrm>
            <a:off x="2052638" y="4724400"/>
            <a:ext cx="3406775" cy="83185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>
                <a:solidFill>
                  <a:srgbClr val="FFFFFF"/>
                </a:solidFill>
              </a:rPr>
              <a:t>Click on the money bag </a:t>
            </a:r>
          </a:p>
          <a:p>
            <a:pPr algn="ctr" eaLnBrk="0" hangingPunct="0"/>
            <a:r>
              <a:rPr lang="en-US">
                <a:solidFill>
                  <a:srgbClr val="FFFFFF"/>
                </a:solidFill>
              </a:rPr>
              <a:t>to return to the scoreboard</a:t>
            </a:r>
          </a:p>
        </p:txBody>
      </p:sp>
      <p:sp>
        <p:nvSpPr>
          <p:cNvPr id="59406" name="AutoShape 15"/>
          <p:cNvSpPr>
            <a:spLocks noChangeArrowheads="1"/>
          </p:cNvSpPr>
          <p:nvPr/>
        </p:nvSpPr>
        <p:spPr bwMode="auto">
          <a:xfrm>
            <a:off x="0" y="228600"/>
            <a:ext cx="2819400" cy="259080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3200" b="1">
                <a:solidFill>
                  <a:schemeClr val="accent2"/>
                </a:solidFill>
              </a:rPr>
              <a:t>Correct!</a:t>
            </a:r>
          </a:p>
        </p:txBody>
      </p:sp>
      <p:pic>
        <p:nvPicPr>
          <p:cNvPr id="111632" name="Picture 1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n00497a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5791200" y="6248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408" name="Text Box 17"/>
          <p:cNvSpPr txBox="1">
            <a:spLocks noChangeArrowheads="1"/>
          </p:cNvSpPr>
          <p:nvPr/>
        </p:nvSpPr>
        <p:spPr bwMode="auto">
          <a:xfrm>
            <a:off x="5715000" y="6240463"/>
            <a:ext cx="45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 advClick="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3" fill="hold"/>
                                        <p:tgtEl>
                                          <p:spTgt spid="1116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1632"/>
                </p:tgtEl>
              </p:cMediaNode>
            </p:audio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AutoShape 2"/>
          <p:cNvSpPr>
            <a:spLocks noChangeArrowheads="1"/>
          </p:cNvSpPr>
          <p:nvPr/>
        </p:nvSpPr>
        <p:spPr bwMode="auto">
          <a:xfrm>
            <a:off x="685800" y="457200"/>
            <a:ext cx="7772400" cy="20574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60418" name="AutoShape 3"/>
          <p:cNvSpPr>
            <a:spLocks noChangeArrowheads="1"/>
          </p:cNvSpPr>
          <p:nvPr/>
        </p:nvSpPr>
        <p:spPr bwMode="auto">
          <a:xfrm>
            <a:off x="304800" y="31242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60419" name="AutoShape 4"/>
          <p:cNvSpPr>
            <a:spLocks noChangeArrowheads="1"/>
          </p:cNvSpPr>
          <p:nvPr/>
        </p:nvSpPr>
        <p:spPr bwMode="auto">
          <a:xfrm>
            <a:off x="4876800" y="3200400"/>
            <a:ext cx="39624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60420" name="AutoShape 5"/>
          <p:cNvSpPr>
            <a:spLocks noChangeArrowheads="1"/>
          </p:cNvSpPr>
          <p:nvPr/>
        </p:nvSpPr>
        <p:spPr bwMode="auto">
          <a:xfrm>
            <a:off x="3048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60421" name="AutoShape 6"/>
          <p:cNvSpPr>
            <a:spLocks noChangeArrowheads="1"/>
          </p:cNvSpPr>
          <p:nvPr/>
        </p:nvSpPr>
        <p:spPr bwMode="auto">
          <a:xfrm>
            <a:off x="49530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60422" name="Line 7"/>
          <p:cNvSpPr>
            <a:spLocks noChangeShapeType="1"/>
          </p:cNvSpPr>
          <p:nvPr/>
        </p:nvSpPr>
        <p:spPr bwMode="auto">
          <a:xfrm flipH="1">
            <a:off x="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0423" name="Line 8"/>
          <p:cNvSpPr>
            <a:spLocks noChangeShapeType="1"/>
          </p:cNvSpPr>
          <p:nvPr/>
        </p:nvSpPr>
        <p:spPr bwMode="auto">
          <a:xfrm flipH="1">
            <a:off x="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0424" name="Line 9"/>
          <p:cNvSpPr>
            <a:spLocks noChangeShapeType="1"/>
          </p:cNvSpPr>
          <p:nvPr/>
        </p:nvSpPr>
        <p:spPr bwMode="auto">
          <a:xfrm>
            <a:off x="4191000" y="36576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0425" name="Line 10"/>
          <p:cNvSpPr>
            <a:spLocks noChangeShapeType="1"/>
          </p:cNvSpPr>
          <p:nvPr/>
        </p:nvSpPr>
        <p:spPr bwMode="auto">
          <a:xfrm>
            <a:off x="4191000" y="5410200"/>
            <a:ext cx="7620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0426" name="Line 11"/>
          <p:cNvSpPr>
            <a:spLocks noChangeShapeType="1"/>
          </p:cNvSpPr>
          <p:nvPr/>
        </p:nvSpPr>
        <p:spPr bwMode="auto">
          <a:xfrm>
            <a:off x="883920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0427" name="Line 12"/>
          <p:cNvSpPr>
            <a:spLocks noChangeShapeType="1"/>
          </p:cNvSpPr>
          <p:nvPr/>
        </p:nvSpPr>
        <p:spPr bwMode="auto">
          <a:xfrm>
            <a:off x="883920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0428" name="Rectangle 13"/>
          <p:cNvSpPr>
            <a:spLocks noGrp="1" noChangeArrowheads="1"/>
          </p:cNvSpPr>
          <p:nvPr>
            <p:ph type="title" sz="quarter"/>
          </p:nvPr>
        </p:nvSpPr>
        <p:spPr>
          <a:xfrm>
            <a:off x="0" y="-304800"/>
            <a:ext cx="1066800" cy="228600"/>
          </a:xfrm>
        </p:spPr>
        <p:txBody>
          <a:bodyPr/>
          <a:lstStyle/>
          <a:p>
            <a:r>
              <a:rPr lang="en-US" sz="800" smtClean="0">
                <a:solidFill>
                  <a:srgbClr val="FFFFFF"/>
                </a:solidFill>
              </a:rPr>
              <a:t>$1 Million Question</a:t>
            </a:r>
          </a:p>
        </p:txBody>
      </p:sp>
      <p:sp>
        <p:nvSpPr>
          <p:cNvPr id="115726" name="Rectangle 14"/>
          <p:cNvSpPr>
            <a:spLocks noGrp="1" noChangeArrowheads="1"/>
          </p:cNvSpPr>
          <p:nvPr>
            <p:ph sz="quarter" idx="1"/>
          </p:nvPr>
        </p:nvSpPr>
        <p:spPr>
          <a:xfrm>
            <a:off x="304800" y="25146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4" action="ppaction://hlinksldjump"/>
              </a:rPr>
              <a:t>A: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b="1" smtClean="0">
                <a:solidFill>
                  <a:srgbClr val="FFFFFF"/>
                </a:solidFill>
              </a:rPr>
              <a:t>Incorrect</a:t>
            </a:r>
            <a:endParaRPr lang="en-US" sz="2400" b="1" smtClean="0">
              <a:solidFill>
                <a:srgbClr val="FFFFFF"/>
              </a:solidFill>
            </a:endParaRPr>
          </a:p>
        </p:txBody>
      </p:sp>
      <p:sp>
        <p:nvSpPr>
          <p:cNvPr id="115727" name="Rectangle 15"/>
          <p:cNvSpPr>
            <a:spLocks noGrp="1" noChangeArrowheads="1"/>
          </p:cNvSpPr>
          <p:nvPr>
            <p:ph sz="quarter" idx="2"/>
          </p:nvPr>
        </p:nvSpPr>
        <p:spPr>
          <a:xfrm>
            <a:off x="4953000" y="30480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4" action="ppaction://hlinksldjump"/>
              </a:rPr>
              <a:t>B: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b="1" smtClean="0">
                <a:solidFill>
                  <a:srgbClr val="FFFFFF"/>
                </a:solidFill>
              </a:rPr>
              <a:t>Incorrect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</a:p>
        </p:txBody>
      </p:sp>
      <p:sp>
        <p:nvSpPr>
          <p:cNvPr id="115728" name="Rectangle 16"/>
          <p:cNvSpPr>
            <a:spLocks noGrp="1" noChangeArrowheads="1"/>
          </p:cNvSpPr>
          <p:nvPr>
            <p:ph sz="quarter" idx="3"/>
          </p:nvPr>
        </p:nvSpPr>
        <p:spPr>
          <a:xfrm>
            <a:off x="304800" y="47244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5" action="ppaction://hlinksldjump"/>
              </a:rPr>
              <a:t>C: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b="1" smtClean="0">
                <a:solidFill>
                  <a:srgbClr val="FFFFFF"/>
                </a:solidFill>
              </a:rPr>
              <a:t>Correct</a:t>
            </a:r>
            <a:endParaRPr lang="en-US" b="1" smtClean="0">
              <a:solidFill>
                <a:srgbClr val="FF9900"/>
              </a:solidFill>
            </a:endParaRPr>
          </a:p>
        </p:txBody>
      </p:sp>
      <p:sp>
        <p:nvSpPr>
          <p:cNvPr id="115729" name="Rectangle 17"/>
          <p:cNvSpPr>
            <a:spLocks noGrp="1" noChangeArrowheads="1"/>
          </p:cNvSpPr>
          <p:nvPr>
            <p:ph sz="quarter" idx="4"/>
          </p:nvPr>
        </p:nvSpPr>
        <p:spPr>
          <a:xfrm>
            <a:off x="4953000" y="4343400"/>
            <a:ext cx="3810000" cy="1981200"/>
          </a:xfrm>
        </p:spPr>
        <p:txBody>
          <a:bodyPr/>
          <a:lstStyle/>
          <a:p>
            <a:pPr algn="ctr">
              <a:buFontTx/>
              <a:buNone/>
            </a:pPr>
            <a:endParaRPr lang="en-US" sz="2400" smtClean="0"/>
          </a:p>
          <a:p>
            <a:pPr algn="ctr"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4" action="ppaction://hlinksldjump"/>
              </a:rPr>
              <a:t>D: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b="1" smtClean="0">
                <a:solidFill>
                  <a:srgbClr val="FFFFFF"/>
                </a:solidFill>
              </a:rPr>
              <a:t>Incorrect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</a:p>
        </p:txBody>
      </p:sp>
      <p:sp>
        <p:nvSpPr>
          <p:cNvPr id="60433" name="Line 18"/>
          <p:cNvSpPr>
            <a:spLocks noChangeShapeType="1"/>
          </p:cNvSpPr>
          <p:nvPr/>
        </p:nvSpPr>
        <p:spPr bwMode="auto">
          <a:xfrm>
            <a:off x="845820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0434" name="Line 19"/>
          <p:cNvSpPr>
            <a:spLocks noChangeShapeType="1"/>
          </p:cNvSpPr>
          <p:nvPr/>
        </p:nvSpPr>
        <p:spPr bwMode="auto">
          <a:xfrm flipH="1">
            <a:off x="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0435" name="Text Box 20"/>
          <p:cNvSpPr txBox="1">
            <a:spLocks noChangeArrowheads="1"/>
          </p:cNvSpPr>
          <p:nvPr/>
        </p:nvSpPr>
        <p:spPr bwMode="auto">
          <a:xfrm>
            <a:off x="3429000" y="6172200"/>
            <a:ext cx="2208213" cy="466725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FFFF"/>
                </a:solidFill>
              </a:rPr>
              <a:t>$2,000 Question</a:t>
            </a:r>
          </a:p>
        </p:txBody>
      </p:sp>
      <p:sp>
        <p:nvSpPr>
          <p:cNvPr id="60436" name="Text Box 21"/>
          <p:cNvSpPr txBox="1">
            <a:spLocks noChangeArrowheads="1"/>
          </p:cNvSpPr>
          <p:nvPr/>
        </p:nvSpPr>
        <p:spPr bwMode="auto">
          <a:xfrm>
            <a:off x="2270125" y="2555875"/>
            <a:ext cx="501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FF00"/>
                </a:solidFill>
              </a:rPr>
              <a:t>Click on the letter of the correct answer</a:t>
            </a:r>
          </a:p>
        </p:txBody>
      </p:sp>
      <p:pic>
        <p:nvPicPr>
          <p:cNvPr id="115734" name="Picture 2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fastest_finger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38" name="Rectangle 23"/>
          <p:cNvSpPr>
            <a:spLocks noChangeArrowheads="1"/>
          </p:cNvSpPr>
          <p:nvPr/>
        </p:nvSpPr>
        <p:spPr bwMode="auto">
          <a:xfrm>
            <a:off x="8610600" y="6400800"/>
            <a:ext cx="533400" cy="4572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pic>
        <p:nvPicPr>
          <p:cNvPr id="115736" name="Picture 2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QUESTION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10600" y="304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40" name="Rectangle 25"/>
          <p:cNvSpPr>
            <a:spLocks noChangeArrowheads="1"/>
          </p:cNvSpPr>
          <p:nvPr/>
        </p:nvSpPr>
        <p:spPr bwMode="auto">
          <a:xfrm>
            <a:off x="8382000" y="0"/>
            <a:ext cx="762000" cy="6858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60441" name="Text Box 26"/>
          <p:cNvSpPr txBox="1">
            <a:spLocks noChangeArrowheads="1"/>
          </p:cNvSpPr>
          <p:nvPr/>
        </p:nvSpPr>
        <p:spPr bwMode="auto">
          <a:xfrm>
            <a:off x="685800" y="1066800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>
                <a:solidFill>
                  <a:srgbClr val="FFFFFF"/>
                </a:solidFill>
              </a:rPr>
              <a:t>What is a word that makes the sound of the action it describes?  Spell that word and give an example of it.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30" fill="hold"/>
                                        <p:tgtEl>
                                          <p:spTgt spid="1157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15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5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5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15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28386" fill="hold"/>
                                        <p:tgtEl>
                                          <p:spTgt spid="1157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5736"/>
                </p:tgtEl>
              </p:cMediaNode>
            </p:audio>
            <p:audio>
              <p:cMediaNode>
                <p:cTn id="3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5734"/>
                </p:tgtEl>
              </p:cMediaNode>
            </p:audio>
          </p:childTnLst>
        </p:cTn>
      </p:par>
    </p:tnLst>
    <p:bldLst>
      <p:bldP spid="115726" grpId="0" autoUpdateAnimBg="0"/>
      <p:bldP spid="115727" grpId="0" autoUpdateAnimBg="0"/>
      <p:bldP spid="115728" grpId="0" autoUpdateAnimBg="0"/>
      <p:bldP spid="115729" grpId="0" autoUpdateAnimBg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61442" name="AutoShape 3"/>
          <p:cNvSpPr>
            <a:spLocks noChangeArrowheads="1"/>
          </p:cNvSpPr>
          <p:nvPr/>
        </p:nvSpPr>
        <p:spPr bwMode="auto">
          <a:xfrm>
            <a:off x="914400" y="1676400"/>
            <a:ext cx="6858000" cy="3962400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4800" b="1">
                <a:solidFill>
                  <a:schemeClr val="accent2"/>
                </a:solidFill>
              </a:rPr>
              <a:t>INCORRECT!</a:t>
            </a:r>
          </a:p>
        </p:txBody>
      </p:sp>
      <p:sp>
        <p:nvSpPr>
          <p:cNvPr id="61443" name="Text Box 4"/>
          <p:cNvSpPr txBox="1">
            <a:spLocks noChangeArrowheads="1"/>
          </p:cNvSpPr>
          <p:nvPr/>
        </p:nvSpPr>
        <p:spPr bwMode="auto">
          <a:xfrm>
            <a:off x="3200400" y="5867400"/>
            <a:ext cx="2338388" cy="528638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b="1">
                <a:solidFill>
                  <a:srgbClr val="FFFF00"/>
                </a:solidFill>
                <a:hlinkClick r:id="rId2" action="ppaction://hlinksldjump"/>
              </a:rPr>
              <a:t>TRY AGAIN!</a:t>
            </a:r>
            <a:endParaRPr lang="en-US" sz="2800" b="1">
              <a:solidFill>
                <a:srgbClr val="FFFF00"/>
              </a:solidFill>
            </a:endParaRPr>
          </a:p>
        </p:txBody>
      </p:sp>
      <p:pic>
        <p:nvPicPr>
          <p:cNvPr id="61444" name="Picture 5" descr="j00791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304800"/>
            <a:ext cx="162083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blinds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800" smtClean="0">
                <a:solidFill>
                  <a:srgbClr val="66CCFF"/>
                </a:solidFill>
              </a:rPr>
              <a:t>SCORE</a:t>
            </a:r>
          </a:p>
        </p:txBody>
      </p:sp>
      <p:sp>
        <p:nvSpPr>
          <p:cNvPr id="62466" name="Line 3"/>
          <p:cNvSpPr>
            <a:spLocks noChangeShapeType="1"/>
          </p:cNvSpPr>
          <p:nvPr/>
        </p:nvSpPr>
        <p:spPr bwMode="auto">
          <a:xfrm>
            <a:off x="1676400" y="41910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467" name="Line 4"/>
          <p:cNvSpPr>
            <a:spLocks noChangeShapeType="1"/>
          </p:cNvSpPr>
          <p:nvPr/>
        </p:nvSpPr>
        <p:spPr bwMode="auto">
          <a:xfrm>
            <a:off x="7467600" y="3429000"/>
            <a:ext cx="10668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468" name="Line 5"/>
          <p:cNvSpPr>
            <a:spLocks noChangeShapeType="1"/>
          </p:cNvSpPr>
          <p:nvPr/>
        </p:nvSpPr>
        <p:spPr bwMode="auto">
          <a:xfrm>
            <a:off x="1676400" y="28194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469" name="Line 6"/>
          <p:cNvSpPr>
            <a:spLocks noChangeShapeType="1"/>
          </p:cNvSpPr>
          <p:nvPr/>
        </p:nvSpPr>
        <p:spPr bwMode="auto">
          <a:xfrm>
            <a:off x="304800" y="3505200"/>
            <a:ext cx="914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470" name="Line 7"/>
          <p:cNvSpPr>
            <a:spLocks noChangeShapeType="1"/>
          </p:cNvSpPr>
          <p:nvPr/>
        </p:nvSpPr>
        <p:spPr bwMode="auto">
          <a:xfrm flipH="1">
            <a:off x="1219200" y="28194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471" name="Line 8"/>
          <p:cNvSpPr>
            <a:spLocks noChangeShapeType="1"/>
          </p:cNvSpPr>
          <p:nvPr/>
        </p:nvSpPr>
        <p:spPr bwMode="auto">
          <a:xfrm>
            <a:off x="1219200" y="35052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472" name="Line 9"/>
          <p:cNvSpPr>
            <a:spLocks noChangeShapeType="1"/>
          </p:cNvSpPr>
          <p:nvPr/>
        </p:nvSpPr>
        <p:spPr bwMode="auto">
          <a:xfrm>
            <a:off x="7010400" y="2819400"/>
            <a:ext cx="457200" cy="609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473" name="Line 10"/>
          <p:cNvSpPr>
            <a:spLocks noChangeShapeType="1"/>
          </p:cNvSpPr>
          <p:nvPr/>
        </p:nvSpPr>
        <p:spPr bwMode="auto">
          <a:xfrm flipV="1">
            <a:off x="7010400" y="3429000"/>
            <a:ext cx="457200" cy="7620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2743200" y="3124200"/>
            <a:ext cx="18605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4800" b="1">
                <a:solidFill>
                  <a:srgbClr val="FFFF00"/>
                </a:solidFill>
              </a:rPr>
              <a:t>$2,000</a:t>
            </a:r>
          </a:p>
        </p:txBody>
      </p:sp>
      <p:pic>
        <p:nvPicPr>
          <p:cNvPr id="62475" name="Picture 13" descr="bd04896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4495800"/>
            <a:ext cx="3657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76" name="Picture 15" descr="bs00770_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4648200"/>
            <a:ext cx="2362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77" name="AutoShape 17"/>
          <p:cNvSpPr>
            <a:spLocks noChangeArrowheads="1"/>
          </p:cNvSpPr>
          <p:nvPr/>
        </p:nvSpPr>
        <p:spPr bwMode="auto">
          <a:xfrm>
            <a:off x="0" y="228600"/>
            <a:ext cx="2819400" cy="259080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3200" b="1">
                <a:solidFill>
                  <a:schemeClr val="accent2"/>
                </a:solidFill>
              </a:rPr>
              <a:t>Correct!</a:t>
            </a:r>
          </a:p>
        </p:txBody>
      </p:sp>
    </p:spTree>
  </p:cSld>
  <p:clrMapOvr>
    <a:masterClrMapping/>
  </p:clrMapOvr>
  <p:transition advClick="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3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800" smtClean="0">
                <a:solidFill>
                  <a:srgbClr val="66CCFF"/>
                </a:solidFill>
              </a:rPr>
              <a:t>SCORE</a:t>
            </a:r>
          </a:p>
        </p:txBody>
      </p:sp>
      <p:sp>
        <p:nvSpPr>
          <p:cNvPr id="19458" name="Line 4"/>
          <p:cNvSpPr>
            <a:spLocks noChangeShapeType="1"/>
          </p:cNvSpPr>
          <p:nvPr/>
        </p:nvSpPr>
        <p:spPr bwMode="auto">
          <a:xfrm>
            <a:off x="1676400" y="41910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59" name="Line 6"/>
          <p:cNvSpPr>
            <a:spLocks noChangeShapeType="1"/>
          </p:cNvSpPr>
          <p:nvPr/>
        </p:nvSpPr>
        <p:spPr bwMode="auto">
          <a:xfrm>
            <a:off x="7467600" y="3429000"/>
            <a:ext cx="10668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0" name="Line 11"/>
          <p:cNvSpPr>
            <a:spLocks noChangeShapeType="1"/>
          </p:cNvSpPr>
          <p:nvPr/>
        </p:nvSpPr>
        <p:spPr bwMode="auto">
          <a:xfrm>
            <a:off x="1676400" y="28194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1" name="Line 12"/>
          <p:cNvSpPr>
            <a:spLocks noChangeShapeType="1"/>
          </p:cNvSpPr>
          <p:nvPr/>
        </p:nvSpPr>
        <p:spPr bwMode="auto">
          <a:xfrm>
            <a:off x="304800" y="3505200"/>
            <a:ext cx="914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2" name="Line 13"/>
          <p:cNvSpPr>
            <a:spLocks noChangeShapeType="1"/>
          </p:cNvSpPr>
          <p:nvPr/>
        </p:nvSpPr>
        <p:spPr bwMode="auto">
          <a:xfrm flipH="1">
            <a:off x="1219200" y="28194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3" name="Line 14"/>
          <p:cNvSpPr>
            <a:spLocks noChangeShapeType="1"/>
          </p:cNvSpPr>
          <p:nvPr/>
        </p:nvSpPr>
        <p:spPr bwMode="auto">
          <a:xfrm>
            <a:off x="1219200" y="35052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4" name="Line 15"/>
          <p:cNvSpPr>
            <a:spLocks noChangeShapeType="1"/>
          </p:cNvSpPr>
          <p:nvPr/>
        </p:nvSpPr>
        <p:spPr bwMode="auto">
          <a:xfrm>
            <a:off x="7010400" y="2819400"/>
            <a:ext cx="457200" cy="609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5" name="Line 16"/>
          <p:cNvSpPr>
            <a:spLocks noChangeShapeType="1"/>
          </p:cNvSpPr>
          <p:nvPr/>
        </p:nvSpPr>
        <p:spPr bwMode="auto">
          <a:xfrm flipV="1">
            <a:off x="7010400" y="3429000"/>
            <a:ext cx="457200" cy="7620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6" name="Text Box 17"/>
          <p:cNvSpPr txBox="1">
            <a:spLocks noChangeArrowheads="1"/>
          </p:cNvSpPr>
          <p:nvPr/>
        </p:nvSpPr>
        <p:spPr bwMode="auto">
          <a:xfrm>
            <a:off x="3581400" y="3048000"/>
            <a:ext cx="14033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4800" b="1">
                <a:solidFill>
                  <a:srgbClr val="FFFF00"/>
                </a:solidFill>
              </a:rPr>
              <a:t>$100</a:t>
            </a:r>
          </a:p>
        </p:txBody>
      </p:sp>
      <p:pic>
        <p:nvPicPr>
          <p:cNvPr id="19467" name="Picture 18" descr="bs00770_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4648200"/>
            <a:ext cx="2362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8" name="Picture 19" descr="bd04896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38800" y="4267200"/>
            <a:ext cx="3505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9" name="Text Box 20"/>
          <p:cNvSpPr txBox="1">
            <a:spLocks noChangeArrowheads="1"/>
          </p:cNvSpPr>
          <p:nvPr/>
        </p:nvSpPr>
        <p:spPr bwMode="auto">
          <a:xfrm>
            <a:off x="2052638" y="4724400"/>
            <a:ext cx="3406775" cy="83185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>
                <a:solidFill>
                  <a:srgbClr val="FFFFFF"/>
                </a:solidFill>
              </a:rPr>
              <a:t>Click on the money bag </a:t>
            </a:r>
          </a:p>
          <a:p>
            <a:pPr algn="ctr" eaLnBrk="0" hangingPunct="0"/>
            <a:r>
              <a:rPr lang="en-US">
                <a:solidFill>
                  <a:srgbClr val="FFFFFF"/>
                </a:solidFill>
              </a:rPr>
              <a:t>to return to the scoreboard</a:t>
            </a:r>
          </a:p>
        </p:txBody>
      </p:sp>
      <p:sp>
        <p:nvSpPr>
          <p:cNvPr id="19470" name="AutoShape 21"/>
          <p:cNvSpPr>
            <a:spLocks noChangeArrowheads="1"/>
          </p:cNvSpPr>
          <p:nvPr/>
        </p:nvSpPr>
        <p:spPr bwMode="auto">
          <a:xfrm>
            <a:off x="0" y="228600"/>
            <a:ext cx="2819400" cy="259080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3200" b="1">
                <a:solidFill>
                  <a:schemeClr val="accent2"/>
                </a:solidFill>
              </a:rPr>
              <a:t>Correct!</a:t>
            </a:r>
          </a:p>
        </p:txBody>
      </p:sp>
      <p:pic>
        <p:nvPicPr>
          <p:cNvPr id="14359" name="Picture 2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n00497a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5791200" y="6248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72" name="Text Box 24"/>
          <p:cNvSpPr txBox="1">
            <a:spLocks noChangeArrowheads="1"/>
          </p:cNvSpPr>
          <p:nvPr/>
        </p:nvSpPr>
        <p:spPr bwMode="auto">
          <a:xfrm>
            <a:off x="5715000" y="6096000"/>
            <a:ext cx="609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 advClick="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3" fill="hold"/>
                                        <p:tgtEl>
                                          <p:spTgt spid="143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5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AutoShape 2"/>
          <p:cNvSpPr>
            <a:spLocks noChangeArrowheads="1"/>
          </p:cNvSpPr>
          <p:nvPr/>
        </p:nvSpPr>
        <p:spPr bwMode="auto">
          <a:xfrm>
            <a:off x="685800" y="457200"/>
            <a:ext cx="7772400" cy="20574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20482" name="AutoShape 3"/>
          <p:cNvSpPr>
            <a:spLocks noChangeArrowheads="1"/>
          </p:cNvSpPr>
          <p:nvPr/>
        </p:nvSpPr>
        <p:spPr bwMode="auto">
          <a:xfrm>
            <a:off x="304800" y="31242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20483" name="AutoShape 4"/>
          <p:cNvSpPr>
            <a:spLocks noChangeArrowheads="1"/>
          </p:cNvSpPr>
          <p:nvPr/>
        </p:nvSpPr>
        <p:spPr bwMode="auto">
          <a:xfrm>
            <a:off x="4876800" y="3200400"/>
            <a:ext cx="39624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20484" name="AutoShape 5"/>
          <p:cNvSpPr>
            <a:spLocks noChangeArrowheads="1"/>
          </p:cNvSpPr>
          <p:nvPr/>
        </p:nvSpPr>
        <p:spPr bwMode="auto">
          <a:xfrm>
            <a:off x="3048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20485" name="AutoShape 6"/>
          <p:cNvSpPr>
            <a:spLocks noChangeArrowheads="1"/>
          </p:cNvSpPr>
          <p:nvPr/>
        </p:nvSpPr>
        <p:spPr bwMode="auto">
          <a:xfrm>
            <a:off x="49530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20486" name="Line 7"/>
          <p:cNvSpPr>
            <a:spLocks noChangeShapeType="1"/>
          </p:cNvSpPr>
          <p:nvPr/>
        </p:nvSpPr>
        <p:spPr bwMode="auto">
          <a:xfrm flipH="1">
            <a:off x="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7" name="Line 8"/>
          <p:cNvSpPr>
            <a:spLocks noChangeShapeType="1"/>
          </p:cNvSpPr>
          <p:nvPr/>
        </p:nvSpPr>
        <p:spPr bwMode="auto">
          <a:xfrm flipH="1">
            <a:off x="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8" name="Line 9"/>
          <p:cNvSpPr>
            <a:spLocks noChangeShapeType="1"/>
          </p:cNvSpPr>
          <p:nvPr/>
        </p:nvSpPr>
        <p:spPr bwMode="auto">
          <a:xfrm>
            <a:off x="4191000" y="36576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9" name="Line 10"/>
          <p:cNvSpPr>
            <a:spLocks noChangeShapeType="1"/>
          </p:cNvSpPr>
          <p:nvPr/>
        </p:nvSpPr>
        <p:spPr bwMode="auto">
          <a:xfrm>
            <a:off x="4191000" y="5410200"/>
            <a:ext cx="7620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0" name="Line 11"/>
          <p:cNvSpPr>
            <a:spLocks noChangeShapeType="1"/>
          </p:cNvSpPr>
          <p:nvPr/>
        </p:nvSpPr>
        <p:spPr bwMode="auto">
          <a:xfrm>
            <a:off x="883920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1" name="Line 12"/>
          <p:cNvSpPr>
            <a:spLocks noChangeShapeType="1"/>
          </p:cNvSpPr>
          <p:nvPr/>
        </p:nvSpPr>
        <p:spPr bwMode="auto">
          <a:xfrm>
            <a:off x="883920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4" name="Rectangle 14"/>
          <p:cNvSpPr>
            <a:spLocks noGrp="1" noChangeArrowheads="1"/>
          </p:cNvSpPr>
          <p:nvPr>
            <p:ph sz="quarter" idx="1"/>
          </p:nvPr>
        </p:nvSpPr>
        <p:spPr>
          <a:xfrm>
            <a:off x="304800" y="25146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4" action="ppaction://hlinksldjump"/>
              </a:rPr>
              <a:t>A: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sz="2000" b="1" i="1" smtClean="0">
                <a:solidFill>
                  <a:srgbClr val="FFFFFF"/>
                </a:solidFill>
              </a:rPr>
              <a:t>America: History of our Nation</a:t>
            </a:r>
          </a:p>
        </p:txBody>
      </p:sp>
      <p:sp>
        <p:nvSpPr>
          <p:cNvPr id="30735" name="Rectangle 15"/>
          <p:cNvSpPr>
            <a:spLocks noGrp="1" noChangeArrowheads="1"/>
          </p:cNvSpPr>
          <p:nvPr>
            <p:ph sz="quarter" idx="2"/>
          </p:nvPr>
        </p:nvSpPr>
        <p:spPr>
          <a:xfrm>
            <a:off x="4953000" y="2743200"/>
            <a:ext cx="3810000" cy="22860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5" action="ppaction://hlinksldjump"/>
              </a:rPr>
              <a:t>B: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sz="2000" b="1" i="1" smtClean="0">
                <a:solidFill>
                  <a:srgbClr val="FFFFFF"/>
                </a:solidFill>
              </a:rPr>
              <a:t>NASA Report: Discovery of Another Planet.</a:t>
            </a:r>
          </a:p>
        </p:txBody>
      </p:sp>
      <p:sp>
        <p:nvSpPr>
          <p:cNvPr id="30736" name="Rectangle 16"/>
          <p:cNvSpPr>
            <a:spLocks noGrp="1" noChangeArrowheads="1"/>
          </p:cNvSpPr>
          <p:nvPr>
            <p:ph sz="quarter" idx="3"/>
          </p:nvPr>
        </p:nvSpPr>
        <p:spPr>
          <a:xfrm>
            <a:off x="304800" y="4572000"/>
            <a:ext cx="3810000" cy="21336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4" action="ppaction://hlinksldjump"/>
              </a:rPr>
              <a:t>C: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sz="2000" b="1" smtClean="0">
                <a:solidFill>
                  <a:srgbClr val="FFFFFF"/>
                </a:solidFill>
              </a:rPr>
              <a:t>A Photostory about the </a:t>
            </a:r>
            <a:r>
              <a:rPr lang="en-US" sz="2000" b="1" i="1" smtClean="0">
                <a:solidFill>
                  <a:srgbClr val="FFFFFF"/>
                </a:solidFill>
              </a:rPr>
              <a:t>Battle of Bull Run</a:t>
            </a:r>
          </a:p>
        </p:txBody>
      </p:sp>
      <p:sp>
        <p:nvSpPr>
          <p:cNvPr id="30737" name="Rectangle 17"/>
          <p:cNvSpPr>
            <a:spLocks noGrp="1" noChangeArrowheads="1"/>
          </p:cNvSpPr>
          <p:nvPr>
            <p:ph sz="quarter" idx="4"/>
          </p:nvPr>
        </p:nvSpPr>
        <p:spPr>
          <a:xfrm>
            <a:off x="4953000" y="4038600"/>
            <a:ext cx="3810000" cy="1981200"/>
          </a:xfrm>
        </p:spPr>
        <p:txBody>
          <a:bodyPr/>
          <a:lstStyle/>
          <a:p>
            <a:pPr algn="ctr">
              <a:buFontTx/>
              <a:buNone/>
            </a:pPr>
            <a:endParaRPr lang="en-US" sz="2400" smtClean="0"/>
          </a:p>
          <a:p>
            <a:pPr algn="ctr">
              <a:buFontTx/>
              <a:buNone/>
            </a:pPr>
            <a:endParaRPr lang="en-US" sz="2400" smtClean="0">
              <a:solidFill>
                <a:srgbClr val="FFFFFF"/>
              </a:solidFill>
            </a:endParaRPr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FFFF"/>
                </a:solidFill>
                <a:hlinkClick r:id="rId4" action="ppaction://hlinksldjump"/>
              </a:rPr>
              <a:t>D:</a:t>
            </a:r>
            <a:r>
              <a:rPr lang="en-US" b="1" smtClean="0">
                <a:solidFill>
                  <a:srgbClr val="FFFFFF"/>
                </a:solidFill>
              </a:rPr>
              <a:t> </a:t>
            </a:r>
            <a:r>
              <a:rPr lang="en-US" sz="2000" i="1" smtClean="0">
                <a:solidFill>
                  <a:srgbClr val="FFFFFF"/>
                </a:solidFill>
              </a:rPr>
              <a:t>A Biography of General Charles de Gaulle : "I am France" </a:t>
            </a:r>
            <a:endParaRPr lang="en-US" sz="2000" b="1" i="1" smtClean="0">
              <a:solidFill>
                <a:srgbClr val="FFFFFF"/>
              </a:solidFill>
            </a:endParaRPr>
          </a:p>
        </p:txBody>
      </p:sp>
      <p:sp>
        <p:nvSpPr>
          <p:cNvPr id="20496" name="Line 18"/>
          <p:cNvSpPr>
            <a:spLocks noChangeShapeType="1"/>
          </p:cNvSpPr>
          <p:nvPr/>
        </p:nvSpPr>
        <p:spPr bwMode="auto">
          <a:xfrm>
            <a:off x="845820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7" name="Line 19"/>
          <p:cNvSpPr>
            <a:spLocks noChangeShapeType="1"/>
          </p:cNvSpPr>
          <p:nvPr/>
        </p:nvSpPr>
        <p:spPr bwMode="auto">
          <a:xfrm flipH="1">
            <a:off x="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8" name="Text Box 26"/>
          <p:cNvSpPr txBox="1">
            <a:spLocks noChangeArrowheads="1"/>
          </p:cNvSpPr>
          <p:nvPr/>
        </p:nvSpPr>
        <p:spPr bwMode="auto">
          <a:xfrm>
            <a:off x="3505200" y="6172200"/>
            <a:ext cx="1987550" cy="461963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FFFF"/>
                </a:solidFill>
              </a:rPr>
              <a:t>$100 Question</a:t>
            </a:r>
          </a:p>
        </p:txBody>
      </p:sp>
      <p:sp>
        <p:nvSpPr>
          <p:cNvPr id="20499" name="Text Box 27"/>
          <p:cNvSpPr txBox="1">
            <a:spLocks noChangeArrowheads="1"/>
          </p:cNvSpPr>
          <p:nvPr/>
        </p:nvSpPr>
        <p:spPr bwMode="auto">
          <a:xfrm>
            <a:off x="2270125" y="2555875"/>
            <a:ext cx="501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FF00"/>
                </a:solidFill>
              </a:rPr>
              <a:t>Click on the letter of the correct answer</a:t>
            </a:r>
          </a:p>
        </p:txBody>
      </p:sp>
      <p:pic>
        <p:nvPicPr>
          <p:cNvPr id="30748" name="Picture 2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fastest_finger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1" name="Rectangle 23"/>
          <p:cNvSpPr>
            <a:spLocks noChangeArrowheads="1"/>
          </p:cNvSpPr>
          <p:nvPr/>
        </p:nvSpPr>
        <p:spPr bwMode="auto">
          <a:xfrm>
            <a:off x="8610600" y="6400800"/>
            <a:ext cx="533400" cy="4572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pic>
        <p:nvPicPr>
          <p:cNvPr id="30749" name="Picture 29">
            <a:hlinkClick r:id="" action="ppaction://media"/>
          </p:cNvPr>
          <p:cNvPicPr>
            <a:picLocks noRot="1" noChangeAspect="1" noChangeArrowheads="1"/>
          </p:cNvPicPr>
          <p:nvPr>
            <a:wavAudioFile r:embed="rId2" name="QUESTION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534400" y="228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3" name="Rectangle 21"/>
          <p:cNvSpPr>
            <a:spLocks noChangeArrowheads="1"/>
          </p:cNvSpPr>
          <p:nvPr/>
        </p:nvSpPr>
        <p:spPr bwMode="auto">
          <a:xfrm>
            <a:off x="8382000" y="152400"/>
            <a:ext cx="762000" cy="6858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20504" name="Rectangle 13"/>
          <p:cNvSpPr>
            <a:spLocks noGrp="1" noChangeArrowheads="1"/>
          </p:cNvSpPr>
          <p:nvPr>
            <p:ph type="title" sz="quarter"/>
          </p:nvPr>
        </p:nvSpPr>
        <p:spPr>
          <a:xfrm>
            <a:off x="685800" y="762000"/>
            <a:ext cx="7772400" cy="1143000"/>
          </a:xfrm>
        </p:spPr>
        <p:txBody>
          <a:bodyPr/>
          <a:lstStyle/>
          <a:p>
            <a:r>
              <a:rPr lang="en-US" sz="2500" smtClean="0">
                <a:solidFill>
                  <a:srgbClr val="FFFFFF"/>
                </a:solidFill>
              </a:rPr>
              <a:t>Which of the following is an example of a primary source?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30" fill="hold"/>
                                        <p:tgtEl>
                                          <p:spTgt spid="307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0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0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0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28386" fill="hold"/>
                                        <p:tgtEl>
                                          <p:spTgt spid="307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749"/>
                </p:tgtEl>
              </p:cMediaNode>
            </p:audio>
            <p:audio>
              <p:cMediaNode>
                <p:cTn id="3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748"/>
                </p:tgtEl>
              </p:cMediaNode>
            </p:audio>
          </p:childTnLst>
        </p:cTn>
      </p:par>
    </p:tnLst>
    <p:bldLst>
      <p:bldP spid="30734" grpId="0" autoUpdateAnimBg="0"/>
      <p:bldP spid="30735" grpId="0" autoUpdateAnimBg="0"/>
      <p:bldP spid="30736" grpId="0" autoUpdateAnimBg="0"/>
      <p:bldP spid="30737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1506" name="AutoShape 3"/>
          <p:cNvSpPr>
            <a:spLocks noChangeArrowheads="1"/>
          </p:cNvSpPr>
          <p:nvPr/>
        </p:nvSpPr>
        <p:spPr bwMode="auto">
          <a:xfrm>
            <a:off x="914400" y="1676400"/>
            <a:ext cx="6858000" cy="3962400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4800" b="1">
                <a:solidFill>
                  <a:schemeClr val="accent2"/>
                </a:solidFill>
              </a:rPr>
              <a:t>INCORRECT!</a:t>
            </a:r>
          </a:p>
        </p:txBody>
      </p:sp>
      <p:sp>
        <p:nvSpPr>
          <p:cNvPr id="21507" name="Text Box 4"/>
          <p:cNvSpPr txBox="1">
            <a:spLocks noChangeArrowheads="1"/>
          </p:cNvSpPr>
          <p:nvPr/>
        </p:nvSpPr>
        <p:spPr bwMode="auto">
          <a:xfrm>
            <a:off x="3200400" y="5867400"/>
            <a:ext cx="2338388" cy="528638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b="1">
                <a:solidFill>
                  <a:srgbClr val="FFFF00"/>
                </a:solidFill>
                <a:hlinkClick r:id="rId2" action="ppaction://hlinksldjump"/>
              </a:rPr>
              <a:t>TRY AGAIN!</a:t>
            </a:r>
            <a:endParaRPr lang="en-US" sz="2800" b="1">
              <a:solidFill>
                <a:srgbClr val="FFFF00"/>
              </a:solidFill>
            </a:endParaRPr>
          </a:p>
        </p:txBody>
      </p:sp>
      <p:pic>
        <p:nvPicPr>
          <p:cNvPr id="21508" name="Picture 5" descr="j00791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304800"/>
            <a:ext cx="162083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blind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800" smtClean="0">
                <a:solidFill>
                  <a:srgbClr val="66CCFF"/>
                </a:solidFill>
              </a:rPr>
              <a:t>SCORE</a:t>
            </a:r>
          </a:p>
        </p:txBody>
      </p:sp>
      <p:sp>
        <p:nvSpPr>
          <p:cNvPr id="22530" name="Line 3"/>
          <p:cNvSpPr>
            <a:spLocks noChangeShapeType="1"/>
          </p:cNvSpPr>
          <p:nvPr/>
        </p:nvSpPr>
        <p:spPr bwMode="auto">
          <a:xfrm>
            <a:off x="1676400" y="41910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1" name="Line 4"/>
          <p:cNvSpPr>
            <a:spLocks noChangeShapeType="1"/>
          </p:cNvSpPr>
          <p:nvPr/>
        </p:nvSpPr>
        <p:spPr bwMode="auto">
          <a:xfrm>
            <a:off x="7467600" y="3429000"/>
            <a:ext cx="10668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2" name="Line 5"/>
          <p:cNvSpPr>
            <a:spLocks noChangeShapeType="1"/>
          </p:cNvSpPr>
          <p:nvPr/>
        </p:nvSpPr>
        <p:spPr bwMode="auto">
          <a:xfrm>
            <a:off x="1676400" y="2819400"/>
            <a:ext cx="53340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3" name="Line 6"/>
          <p:cNvSpPr>
            <a:spLocks noChangeShapeType="1"/>
          </p:cNvSpPr>
          <p:nvPr/>
        </p:nvSpPr>
        <p:spPr bwMode="auto">
          <a:xfrm>
            <a:off x="304800" y="3505200"/>
            <a:ext cx="914400" cy="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4" name="Line 7"/>
          <p:cNvSpPr>
            <a:spLocks noChangeShapeType="1"/>
          </p:cNvSpPr>
          <p:nvPr/>
        </p:nvSpPr>
        <p:spPr bwMode="auto">
          <a:xfrm flipH="1">
            <a:off x="1219200" y="28194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5" name="Line 8"/>
          <p:cNvSpPr>
            <a:spLocks noChangeShapeType="1"/>
          </p:cNvSpPr>
          <p:nvPr/>
        </p:nvSpPr>
        <p:spPr bwMode="auto">
          <a:xfrm>
            <a:off x="1219200" y="3505200"/>
            <a:ext cx="457200" cy="6858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6" name="Line 9"/>
          <p:cNvSpPr>
            <a:spLocks noChangeShapeType="1"/>
          </p:cNvSpPr>
          <p:nvPr/>
        </p:nvSpPr>
        <p:spPr bwMode="auto">
          <a:xfrm>
            <a:off x="7010400" y="2819400"/>
            <a:ext cx="457200" cy="6096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7" name="Line 10"/>
          <p:cNvSpPr>
            <a:spLocks noChangeShapeType="1"/>
          </p:cNvSpPr>
          <p:nvPr/>
        </p:nvSpPr>
        <p:spPr bwMode="auto">
          <a:xfrm flipV="1">
            <a:off x="7010400" y="3429000"/>
            <a:ext cx="457200" cy="762000"/>
          </a:xfrm>
          <a:prstGeom prst="line">
            <a:avLst/>
          </a:prstGeom>
          <a:noFill/>
          <a:ln w="9525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8" name="Text Box 11"/>
          <p:cNvSpPr txBox="1">
            <a:spLocks noChangeArrowheads="1"/>
          </p:cNvSpPr>
          <p:nvPr/>
        </p:nvSpPr>
        <p:spPr bwMode="auto">
          <a:xfrm>
            <a:off x="3581400" y="3048000"/>
            <a:ext cx="14160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4800" b="1">
                <a:solidFill>
                  <a:srgbClr val="FFFF00"/>
                </a:solidFill>
              </a:rPr>
              <a:t>$100</a:t>
            </a:r>
          </a:p>
        </p:txBody>
      </p:sp>
      <p:pic>
        <p:nvPicPr>
          <p:cNvPr id="22539" name="Picture 13" descr="bd04896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4495800"/>
            <a:ext cx="3505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0" name="Picture 14" descr="bs00770_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4648200"/>
            <a:ext cx="2362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1" name="Text Box 15"/>
          <p:cNvSpPr txBox="1">
            <a:spLocks noChangeArrowheads="1"/>
          </p:cNvSpPr>
          <p:nvPr/>
        </p:nvSpPr>
        <p:spPr bwMode="auto">
          <a:xfrm>
            <a:off x="2052638" y="4724400"/>
            <a:ext cx="3406775" cy="83185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>
                <a:solidFill>
                  <a:srgbClr val="FFFFFF"/>
                </a:solidFill>
              </a:rPr>
              <a:t>Click on the money bag </a:t>
            </a:r>
          </a:p>
          <a:p>
            <a:pPr algn="ctr" eaLnBrk="0" hangingPunct="0"/>
            <a:r>
              <a:rPr lang="en-US">
                <a:solidFill>
                  <a:srgbClr val="FFFFFF"/>
                </a:solidFill>
              </a:rPr>
              <a:t>to return to the scoreboard</a:t>
            </a:r>
          </a:p>
        </p:txBody>
      </p:sp>
      <p:sp>
        <p:nvSpPr>
          <p:cNvPr id="22542" name="AutoShape 16"/>
          <p:cNvSpPr>
            <a:spLocks noChangeArrowheads="1"/>
          </p:cNvSpPr>
          <p:nvPr/>
        </p:nvSpPr>
        <p:spPr bwMode="auto">
          <a:xfrm>
            <a:off x="0" y="228600"/>
            <a:ext cx="2819400" cy="259080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3200" b="1">
                <a:solidFill>
                  <a:schemeClr val="accent2"/>
                </a:solidFill>
              </a:rPr>
              <a:t>Correct!</a:t>
            </a:r>
          </a:p>
        </p:txBody>
      </p:sp>
      <p:pic>
        <p:nvPicPr>
          <p:cNvPr id="15377" name="Picture 1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n00497a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5791200" y="6248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4" name="Text Box 18"/>
          <p:cNvSpPr txBox="1">
            <a:spLocks noChangeArrowheads="1"/>
          </p:cNvSpPr>
          <p:nvPr/>
        </p:nvSpPr>
        <p:spPr bwMode="auto">
          <a:xfrm>
            <a:off x="5562600" y="6248400"/>
            <a:ext cx="7620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 advClick="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3" fill="hold"/>
                                        <p:tgtEl>
                                          <p:spTgt spid="153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7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AutoShape 2"/>
          <p:cNvSpPr>
            <a:spLocks noChangeArrowheads="1"/>
          </p:cNvSpPr>
          <p:nvPr/>
        </p:nvSpPr>
        <p:spPr bwMode="auto">
          <a:xfrm>
            <a:off x="685800" y="457200"/>
            <a:ext cx="7772400" cy="20574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23554" name="AutoShape 3"/>
          <p:cNvSpPr>
            <a:spLocks noChangeArrowheads="1"/>
          </p:cNvSpPr>
          <p:nvPr/>
        </p:nvSpPr>
        <p:spPr bwMode="auto">
          <a:xfrm>
            <a:off x="304800" y="31242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23555" name="AutoShape 4"/>
          <p:cNvSpPr>
            <a:spLocks noChangeArrowheads="1"/>
          </p:cNvSpPr>
          <p:nvPr/>
        </p:nvSpPr>
        <p:spPr bwMode="auto">
          <a:xfrm>
            <a:off x="4876800" y="3200400"/>
            <a:ext cx="39624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23556" name="AutoShape 5"/>
          <p:cNvSpPr>
            <a:spLocks noChangeArrowheads="1"/>
          </p:cNvSpPr>
          <p:nvPr/>
        </p:nvSpPr>
        <p:spPr bwMode="auto">
          <a:xfrm>
            <a:off x="3048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23557" name="AutoShape 6"/>
          <p:cNvSpPr>
            <a:spLocks noChangeArrowheads="1"/>
          </p:cNvSpPr>
          <p:nvPr/>
        </p:nvSpPr>
        <p:spPr bwMode="auto">
          <a:xfrm>
            <a:off x="4953000" y="4876800"/>
            <a:ext cx="3886200" cy="1143000"/>
          </a:xfrm>
          <a:prstGeom prst="flowChartTerminator">
            <a:avLst/>
          </a:prstGeom>
          <a:solidFill>
            <a:schemeClr val="tx2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23558" name="Line 7"/>
          <p:cNvSpPr>
            <a:spLocks noChangeShapeType="1"/>
          </p:cNvSpPr>
          <p:nvPr/>
        </p:nvSpPr>
        <p:spPr bwMode="auto">
          <a:xfrm flipH="1">
            <a:off x="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9" name="Line 8"/>
          <p:cNvSpPr>
            <a:spLocks noChangeShapeType="1"/>
          </p:cNvSpPr>
          <p:nvPr/>
        </p:nvSpPr>
        <p:spPr bwMode="auto">
          <a:xfrm flipH="1">
            <a:off x="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0" name="Line 9"/>
          <p:cNvSpPr>
            <a:spLocks noChangeShapeType="1"/>
          </p:cNvSpPr>
          <p:nvPr/>
        </p:nvSpPr>
        <p:spPr bwMode="auto">
          <a:xfrm>
            <a:off x="4191000" y="36576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1" name="Line 10"/>
          <p:cNvSpPr>
            <a:spLocks noChangeShapeType="1"/>
          </p:cNvSpPr>
          <p:nvPr/>
        </p:nvSpPr>
        <p:spPr bwMode="auto">
          <a:xfrm>
            <a:off x="4191000" y="5410200"/>
            <a:ext cx="7620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2" name="Line 11"/>
          <p:cNvSpPr>
            <a:spLocks noChangeShapeType="1"/>
          </p:cNvSpPr>
          <p:nvPr/>
        </p:nvSpPr>
        <p:spPr bwMode="auto">
          <a:xfrm>
            <a:off x="8839200" y="36576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3" name="Line 12"/>
          <p:cNvSpPr>
            <a:spLocks noChangeShapeType="1"/>
          </p:cNvSpPr>
          <p:nvPr/>
        </p:nvSpPr>
        <p:spPr bwMode="auto">
          <a:xfrm>
            <a:off x="8839200" y="5410200"/>
            <a:ext cx="304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4" name="Rectangle 13"/>
          <p:cNvSpPr>
            <a:spLocks noGrp="1" noChangeArrowheads="1"/>
          </p:cNvSpPr>
          <p:nvPr>
            <p:ph type="title" sz="quarter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en-US" sz="3200" smtClean="0">
                <a:solidFill>
                  <a:srgbClr val="FFFFFF"/>
                </a:solidFill>
              </a:rPr>
              <a:t>Which of the following is an example of a secondary source? </a:t>
            </a:r>
          </a:p>
        </p:txBody>
      </p:sp>
      <p:sp>
        <p:nvSpPr>
          <p:cNvPr id="75790" name="Rectangle 14"/>
          <p:cNvSpPr>
            <a:spLocks noGrp="1" noChangeArrowheads="1"/>
          </p:cNvSpPr>
          <p:nvPr>
            <p:ph sz="quarter" idx="1"/>
          </p:nvPr>
        </p:nvSpPr>
        <p:spPr>
          <a:xfrm>
            <a:off x="304800" y="2286000"/>
            <a:ext cx="3810000" cy="22098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4" action="ppaction://hlinksldjump"/>
              </a:rPr>
              <a:t>A: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sz="2000" b="1" i="1" smtClean="0">
                <a:solidFill>
                  <a:srgbClr val="FFFFFF"/>
                </a:solidFill>
              </a:rPr>
              <a:t>The Declaration of independence </a:t>
            </a:r>
          </a:p>
        </p:txBody>
      </p:sp>
      <p:sp>
        <p:nvSpPr>
          <p:cNvPr id="75791" name="Rectangle 15"/>
          <p:cNvSpPr>
            <a:spLocks noGrp="1" noChangeArrowheads="1"/>
          </p:cNvSpPr>
          <p:nvPr>
            <p:ph sz="quarter" idx="2"/>
          </p:nvPr>
        </p:nvSpPr>
        <p:spPr>
          <a:xfrm>
            <a:off x="4953000" y="30480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4" action="ppaction://hlinksldjump"/>
              </a:rPr>
              <a:t>B: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sz="2500" b="1" i="1" smtClean="0">
                <a:solidFill>
                  <a:srgbClr val="FFFFFF"/>
                </a:solidFill>
              </a:rPr>
              <a:t>Common Sense</a:t>
            </a:r>
          </a:p>
        </p:txBody>
      </p:sp>
      <p:sp>
        <p:nvSpPr>
          <p:cNvPr id="75792" name="Rectangle 16"/>
          <p:cNvSpPr>
            <a:spLocks noGrp="1" noChangeArrowheads="1"/>
          </p:cNvSpPr>
          <p:nvPr>
            <p:ph sz="quarter" idx="3"/>
          </p:nvPr>
        </p:nvSpPr>
        <p:spPr>
          <a:xfrm>
            <a:off x="304800" y="4724400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5" action="ppaction://hlinksldjump"/>
              </a:rPr>
              <a:t>C:</a:t>
            </a:r>
            <a:r>
              <a:rPr lang="en-US" b="1" smtClean="0">
                <a:solidFill>
                  <a:srgbClr val="FFFFFF"/>
                </a:solidFill>
              </a:rPr>
              <a:t> </a:t>
            </a:r>
            <a:r>
              <a:rPr lang="en-US" b="1" i="1" smtClean="0">
                <a:solidFill>
                  <a:srgbClr val="FFFFFF"/>
                </a:solidFill>
              </a:rPr>
              <a:t>Henry Ford</a:t>
            </a:r>
            <a:endParaRPr lang="en-US" b="1" i="1" smtClean="0">
              <a:solidFill>
                <a:srgbClr val="FF9900"/>
              </a:solidFill>
            </a:endParaRPr>
          </a:p>
        </p:txBody>
      </p:sp>
      <p:sp>
        <p:nvSpPr>
          <p:cNvPr id="75793" name="Rectangle 17"/>
          <p:cNvSpPr>
            <a:spLocks noGrp="1" noChangeArrowheads="1"/>
          </p:cNvSpPr>
          <p:nvPr>
            <p:ph sz="quarter" idx="4"/>
          </p:nvPr>
        </p:nvSpPr>
        <p:spPr>
          <a:xfrm>
            <a:off x="4953000" y="4191000"/>
            <a:ext cx="3810000" cy="2133600"/>
          </a:xfrm>
        </p:spPr>
        <p:txBody>
          <a:bodyPr/>
          <a:lstStyle/>
          <a:p>
            <a:pPr algn="ctr">
              <a:buFontTx/>
              <a:buNone/>
            </a:pPr>
            <a:endParaRPr lang="en-US" sz="2400" smtClean="0"/>
          </a:p>
          <a:p>
            <a:pPr algn="ctr">
              <a:buFontTx/>
              <a:buNone/>
            </a:pPr>
            <a:endParaRPr lang="en-US" sz="2400" smtClean="0"/>
          </a:p>
          <a:p>
            <a:pPr algn="ctr">
              <a:buSzPct val="60000"/>
              <a:buFont typeface="Wingdings" pitchFamily="2" charset="2"/>
              <a:buChar char="u"/>
            </a:pPr>
            <a:r>
              <a:rPr lang="en-US" b="1" smtClean="0">
                <a:solidFill>
                  <a:srgbClr val="FF9900"/>
                </a:solidFill>
                <a:hlinkClick r:id="rId4" action="ppaction://hlinksldjump"/>
              </a:rPr>
              <a:t>D:</a:t>
            </a:r>
            <a:r>
              <a:rPr lang="en-US" b="1" smtClean="0">
                <a:solidFill>
                  <a:srgbClr val="FF9900"/>
                </a:solidFill>
              </a:rPr>
              <a:t> </a:t>
            </a:r>
            <a:r>
              <a:rPr lang="en-US" sz="2000" b="1" smtClean="0">
                <a:solidFill>
                  <a:srgbClr val="FFFFFF"/>
                </a:solidFill>
              </a:rPr>
              <a:t>Martin Luther King Jr.’s “I have a Dream” speech</a:t>
            </a:r>
          </a:p>
        </p:txBody>
      </p:sp>
      <p:sp>
        <p:nvSpPr>
          <p:cNvPr id="23569" name="Line 18"/>
          <p:cNvSpPr>
            <a:spLocks noChangeShapeType="1"/>
          </p:cNvSpPr>
          <p:nvPr/>
        </p:nvSpPr>
        <p:spPr bwMode="auto">
          <a:xfrm>
            <a:off x="845820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0" name="Line 19"/>
          <p:cNvSpPr>
            <a:spLocks noChangeShapeType="1"/>
          </p:cNvSpPr>
          <p:nvPr/>
        </p:nvSpPr>
        <p:spPr bwMode="auto">
          <a:xfrm flipH="1">
            <a:off x="0" y="1447800"/>
            <a:ext cx="685800" cy="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1" name="Text Box 20"/>
          <p:cNvSpPr txBox="1">
            <a:spLocks noChangeArrowheads="1"/>
          </p:cNvSpPr>
          <p:nvPr/>
        </p:nvSpPr>
        <p:spPr bwMode="auto">
          <a:xfrm>
            <a:off x="3505200" y="6172200"/>
            <a:ext cx="1987550" cy="461963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FFFF"/>
                </a:solidFill>
              </a:rPr>
              <a:t>$100 Question</a:t>
            </a:r>
          </a:p>
        </p:txBody>
      </p:sp>
      <p:sp>
        <p:nvSpPr>
          <p:cNvPr id="23572" name="Text Box 21"/>
          <p:cNvSpPr txBox="1">
            <a:spLocks noChangeArrowheads="1"/>
          </p:cNvSpPr>
          <p:nvPr/>
        </p:nvSpPr>
        <p:spPr bwMode="auto">
          <a:xfrm>
            <a:off x="2270125" y="2555875"/>
            <a:ext cx="501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FF00"/>
                </a:solidFill>
              </a:rPr>
              <a:t>Click on the letter of the correct answer</a:t>
            </a:r>
          </a:p>
        </p:txBody>
      </p:sp>
      <p:pic>
        <p:nvPicPr>
          <p:cNvPr id="75798" name="Picture 2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fastest_finger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74" name="Rectangle 23"/>
          <p:cNvSpPr>
            <a:spLocks noChangeArrowheads="1"/>
          </p:cNvSpPr>
          <p:nvPr/>
        </p:nvSpPr>
        <p:spPr bwMode="auto">
          <a:xfrm>
            <a:off x="8610600" y="6400800"/>
            <a:ext cx="533400" cy="4572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pic>
        <p:nvPicPr>
          <p:cNvPr id="75800" name="Picture 2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QUESTION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10600" y="304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76" name="Rectangle 25"/>
          <p:cNvSpPr>
            <a:spLocks noChangeArrowheads="1"/>
          </p:cNvSpPr>
          <p:nvPr/>
        </p:nvSpPr>
        <p:spPr bwMode="auto">
          <a:xfrm>
            <a:off x="8382000" y="152400"/>
            <a:ext cx="762000" cy="685800"/>
          </a:xfrm>
          <a:prstGeom prst="rect">
            <a:avLst/>
          </a:prstGeom>
          <a:solidFill>
            <a:srgbClr val="21216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30" fill="hold"/>
                                        <p:tgtEl>
                                          <p:spTgt spid="758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5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5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5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5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28386" fill="hold"/>
                                        <p:tgtEl>
                                          <p:spTgt spid="7579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5800"/>
                </p:tgtEl>
              </p:cMediaNode>
            </p:audio>
            <p:audio>
              <p:cMediaNode>
                <p:cTn id="3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5798"/>
                </p:tgtEl>
              </p:cMediaNode>
            </p:audio>
          </p:childTnLst>
        </p:cTn>
      </p:par>
    </p:tnLst>
    <p:bldLst>
      <p:bldP spid="75790" grpId="0" autoUpdateAnimBg="0"/>
      <p:bldP spid="75791" grpId="0" autoUpdateAnimBg="0"/>
      <p:bldP spid="75792" grpId="0" autoUpdateAnimBg="0"/>
      <p:bldP spid="75793" grpId="0" autoUpdateAnimBg="0"/>
    </p:bld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000000"/>
      </a:dk1>
      <a:lt1>
        <a:srgbClr val="000066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AAAAB8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FFFF00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1017</TotalTime>
  <Words>1189</Words>
  <Application>Microsoft PowerPoint</Application>
  <PresentationFormat>On-screen Show (4:3)</PresentationFormat>
  <Paragraphs>332</Paragraphs>
  <Slides>47</Slides>
  <Notes>0</Notes>
  <HiddenSlides>0</HiddenSlides>
  <MMClips>45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Blank Presentation</vt:lpstr>
      <vt:lpstr>Slide 1</vt:lpstr>
      <vt:lpstr>Slide 2</vt:lpstr>
      <vt:lpstr>Which of the following is an example of a primary source?</vt:lpstr>
      <vt:lpstr>Slide 4</vt:lpstr>
      <vt:lpstr>SCORE</vt:lpstr>
      <vt:lpstr>Which of the following is an example of a primary source?</vt:lpstr>
      <vt:lpstr>Slide 7</vt:lpstr>
      <vt:lpstr>SCORE</vt:lpstr>
      <vt:lpstr>Which of the following is an example of a secondary source? </vt:lpstr>
      <vt:lpstr>Slide 10</vt:lpstr>
      <vt:lpstr>SCORE</vt:lpstr>
      <vt:lpstr>Slide 12</vt:lpstr>
      <vt:lpstr>Slide 13</vt:lpstr>
      <vt:lpstr>SCORE</vt:lpstr>
      <vt:lpstr>$1000 Question</vt:lpstr>
      <vt:lpstr>Slide 16</vt:lpstr>
      <vt:lpstr>SCORE</vt:lpstr>
      <vt:lpstr>$2000 Question</vt:lpstr>
      <vt:lpstr>Slide 19</vt:lpstr>
      <vt:lpstr>SCORE</vt:lpstr>
      <vt:lpstr>$4000 Question</vt:lpstr>
      <vt:lpstr>Slide 22</vt:lpstr>
      <vt:lpstr>SCORE</vt:lpstr>
      <vt:lpstr>$8000 Question</vt:lpstr>
      <vt:lpstr>Slide 25</vt:lpstr>
      <vt:lpstr>SCORE</vt:lpstr>
      <vt:lpstr>$16000 Question</vt:lpstr>
      <vt:lpstr>Slide 28</vt:lpstr>
      <vt:lpstr>SCORE</vt:lpstr>
      <vt:lpstr>$32000 Question</vt:lpstr>
      <vt:lpstr>Slide 31</vt:lpstr>
      <vt:lpstr>SCORE</vt:lpstr>
      <vt:lpstr>$64000 Question</vt:lpstr>
      <vt:lpstr>Slide 34</vt:lpstr>
      <vt:lpstr>SCORE</vt:lpstr>
      <vt:lpstr>$125000 Question</vt:lpstr>
      <vt:lpstr>Slide 37</vt:lpstr>
      <vt:lpstr>SCORE</vt:lpstr>
      <vt:lpstr>$250000 Question</vt:lpstr>
      <vt:lpstr>Slide 40</vt:lpstr>
      <vt:lpstr>SCORE</vt:lpstr>
      <vt:lpstr>$500000 Question</vt:lpstr>
      <vt:lpstr>Slide 43</vt:lpstr>
      <vt:lpstr>SCORE</vt:lpstr>
      <vt:lpstr>$1 Million Question</vt:lpstr>
      <vt:lpstr>Slide 46</vt:lpstr>
      <vt:lpstr>SCORE</vt:lpstr>
    </vt:vector>
  </TitlesOfParts>
  <Company>UW-Whitewater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Dianne Jones</dc:creator>
  <cp:lastModifiedBy>maxweel</cp:lastModifiedBy>
  <cp:revision>80</cp:revision>
  <dcterms:created xsi:type="dcterms:W3CDTF">2001-02-13T03:43:38Z</dcterms:created>
  <dcterms:modified xsi:type="dcterms:W3CDTF">2009-11-17T15:25:15Z</dcterms:modified>
</cp:coreProperties>
</file>